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61" r:id="rId4"/>
    <p:sldId id="381" r:id="rId5"/>
    <p:sldId id="260" r:id="rId6"/>
    <p:sldId id="275" r:id="rId7"/>
    <p:sldId id="258" r:id="rId8"/>
    <p:sldId id="276" r:id="rId9"/>
    <p:sldId id="271" r:id="rId10"/>
    <p:sldId id="354" r:id="rId11"/>
    <p:sldId id="383" r:id="rId12"/>
    <p:sldId id="269" r:id="rId13"/>
    <p:sldId id="270" r:id="rId14"/>
    <p:sldId id="384" r:id="rId15"/>
    <p:sldId id="2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son Nascimento da Silva" initials="GNdS" lastIdx="1" clrIdx="0">
    <p:extLst>
      <p:ext uri="{19B8F6BF-5375-455C-9EA6-DF929625EA0E}">
        <p15:presenceInfo xmlns:p15="http://schemas.microsoft.com/office/powerpoint/2012/main" xmlns="" userId="5f4186cd7493988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26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02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64D2E-9637-4898-8926-AD3C3D92536D}" type="datetimeFigureOut">
              <a:rPr lang="pt-BR" smtClean="0"/>
              <a:t>20/08/2007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491B5-3FE3-4491-9F79-9013690FFE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186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xmlns="" id="{0EC2A699-EE3A-4589-9BDC-4D9B9E78A5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A1076F7-A7B2-4E24-8BF2-12C44BEA0D21}" type="slidenum">
              <a:rPr lang="pt-BR" altLang="pt-BR"/>
              <a:pPr eaLnBrk="1" hangingPunct="1"/>
              <a:t>4</a:t>
            </a:fld>
            <a:endParaRPr lang="pt-BR" altLang="pt-B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xmlns="" id="{6E77A42C-8693-48CD-BD0E-A8D2FECA3B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xmlns="" id="{3E13BB66-AECA-4D70-8588-B1CECE011C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>
                <a:latin typeface="Arial" panose="020B0604020202020204" pitchFamily="34" charset="0"/>
              </a:rPr>
              <a:t>Do lado dos pacientes, criticas surgiram para a burocratização do atendimento e das rotinas. Maior controle e regulação são consequencias do gerenciamento, e acabam gerando uma burocratização necessária.</a:t>
            </a:r>
          </a:p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872DC-83E4-4ECC-8CCA-AE9C3050AD45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84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88133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1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05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1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96229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9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1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8/20/2007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4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8/20/2007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5694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8/20/2007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573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8/20/2007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92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74BFD1-F565-447D-9C68-E3F844D3E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6509" y="1206603"/>
            <a:ext cx="6831673" cy="1086237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insegurança do usuário do SUS</a:t>
            </a:r>
            <a:endParaRPr lang="pt-BR" sz="4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96A5066-652B-4BA2-A178-7C30BFE6C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B80C92E-B660-44BB-9A99-206FF7939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211" y="2878755"/>
            <a:ext cx="3451163" cy="21885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39651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9111" y="1524518"/>
            <a:ext cx="10794380" cy="396188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altLang="pt-BR" sz="2000" dirty="0"/>
              <a:t>Nova proposta de organização do sistema, de uma gestão compartilhada e solidária considerando as diferenças regionais, a organização de regiões sanitárias, de modo a garantir um atendimento integral de qualidade ao indivíduo. Ele promove também mecanismos de cogestão e planejamento regional, fortalece o controle social, e vem com uma proposta de cooperação técnica entre os gestores.</a:t>
            </a:r>
          </a:p>
          <a:p>
            <a:pPr marL="0" indent="0" algn="just">
              <a:buNone/>
            </a:pPr>
            <a:r>
              <a:rPr lang="pt-BR" altLang="pt-BR" sz="2000" dirty="0"/>
              <a:t>Possui três dimensões:</a:t>
            </a:r>
          </a:p>
          <a:p>
            <a:pPr algn="just">
              <a:buSzPct val="70000"/>
              <a:buFont typeface="Wingdings" panose="05000000000000000000" pitchFamily="2" charset="2"/>
              <a:buChar char="v"/>
            </a:pPr>
            <a:r>
              <a:rPr lang="pt-BR" altLang="pt-BR" sz="2000" dirty="0"/>
              <a:t>Pacto pela vida diz respeito ao compromisso da prioridade do pacto com a saúde da população;</a:t>
            </a:r>
          </a:p>
          <a:p>
            <a:pPr algn="just">
              <a:buSzPct val="70000"/>
              <a:buFont typeface="Wingdings" panose="05000000000000000000" pitchFamily="2" charset="2"/>
              <a:buChar char="v"/>
            </a:pPr>
            <a:r>
              <a:rPr lang="pt-BR" altLang="pt-BR" sz="2000" dirty="0"/>
              <a:t>Pacto em defesa do SUS com o seu fortalecimento, principalmente pelo controle social e a garantia de recursos financeiros.</a:t>
            </a:r>
          </a:p>
          <a:p>
            <a:pPr algn="just">
              <a:buSzPct val="70000"/>
              <a:buFont typeface="Wingdings" panose="05000000000000000000" pitchFamily="2" charset="2"/>
              <a:buChar char="v"/>
            </a:pPr>
            <a:r>
              <a:rPr lang="pt-BR" altLang="pt-BR" sz="2000" dirty="0"/>
              <a:t>Pacto de gestão do SUS define responsabilidades sanitárias para os gestores criando novos espaços de cogestão. </a:t>
            </a:r>
          </a:p>
          <a:p>
            <a:pPr marL="0" indent="0" algn="just">
              <a:buNone/>
            </a:pPr>
            <a:endParaRPr lang="pt-BR" altLang="pt-BR" sz="2000" dirty="0"/>
          </a:p>
          <a:p>
            <a:pPr marL="0" indent="0" algn="just">
              <a:buNone/>
            </a:pPr>
            <a:endParaRPr lang="pt-BR" altLang="pt-BR" sz="2000" dirty="0"/>
          </a:p>
          <a:p>
            <a:pPr marL="0" indent="0" algn="just">
              <a:buNone/>
            </a:pPr>
            <a:endParaRPr lang="pt-BR" alt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EED4FF8-9789-4727-B0D5-0CD917F4E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C241BDFC-6F60-4165-8A16-32FFBAED170E}"/>
              </a:ext>
            </a:extLst>
          </p:cNvPr>
          <p:cNvSpPr/>
          <p:nvPr/>
        </p:nvSpPr>
        <p:spPr>
          <a:xfrm>
            <a:off x="3261674" y="292697"/>
            <a:ext cx="63536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/>
              <a:t>Pacto pela saúde 2006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CAF8A65-9C6F-4547-9EAD-3317EA0FC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5" y="15240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E9E7512-127C-4084-9A2E-29D8D7AB5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26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107DEA-64FB-474A-903C-11756B027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Regulação de exames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EDB9325-59B2-4727-8F94-86C3EA4C5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Exames pré transplante deveriam ter prioridade.</a:t>
            </a:r>
          </a:p>
          <a:p>
            <a:r>
              <a:rPr lang="pt-BR" dirty="0"/>
              <a:t>Exames para tratamentos com risco de morte deveriam ter prioridade.</a:t>
            </a:r>
          </a:p>
          <a:p>
            <a:r>
              <a:rPr lang="pt-BR" dirty="0"/>
              <a:t>Caso não tenha o exame na rede pública ou ocorra demasiada demora fazer convenio com empresas particulares na área da saúde.</a:t>
            </a:r>
          </a:p>
          <a:p>
            <a:r>
              <a:rPr lang="pt-BR" dirty="0"/>
              <a:t>Executar ferramentas de reengenharia no Rio Imagem para que passe a funcionar e atender a grande demanda que temos em nosso estado.   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36847C9-A5DF-4D0E-AE00-828FBD285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2F169ED-A340-4CA5-A0FD-B657ED5F4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968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A8FB4CBA-D32C-4B59-954C-DE489C38D8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7622" y="438150"/>
            <a:ext cx="9601200" cy="1485900"/>
          </a:xfrm>
        </p:spPr>
        <p:txBody>
          <a:bodyPr/>
          <a:lstStyle/>
          <a:p>
            <a:pPr eaLnBrk="1" hangingPunct="1"/>
            <a:r>
              <a:rPr lang="pt-BR" altLang="pt-BR" dirty="0"/>
              <a:t> Interação e pactuação</a:t>
            </a:r>
            <a:endParaRPr lang="pt-BR" altLang="pt-BR" dirty="0">
              <a:solidFill>
                <a:schemeClr val="tx1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AE4AE368-D128-481B-BFA4-5B31B2D5C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844550"/>
            <a:ext cx="8153400" cy="567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1AC63E6F-89EE-481F-B530-E240C6D5BD74}"/>
              </a:ext>
            </a:extLst>
          </p:cNvPr>
          <p:cNvGrpSpPr>
            <a:grpSpLocks/>
          </p:cNvGrpSpPr>
          <p:nvPr/>
        </p:nvGrpSpPr>
        <p:grpSpPr bwMode="auto">
          <a:xfrm>
            <a:off x="2439990" y="3068638"/>
            <a:ext cx="2362200" cy="2592388"/>
            <a:chOff x="737" y="2417"/>
            <a:chExt cx="1488" cy="1344"/>
          </a:xfrm>
        </p:grpSpPr>
        <p:sp>
          <p:nvSpPr>
            <p:cNvPr id="22540" name="Oval 5">
              <a:extLst>
                <a:ext uri="{FF2B5EF4-FFF2-40B4-BE49-F238E27FC236}">
                  <a16:creationId xmlns:a16="http://schemas.microsoft.com/office/drawing/2014/main" xmlns="" id="{0F4F3302-BBEA-4338-A532-3AE923C8A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" y="2417"/>
              <a:ext cx="1488" cy="1344"/>
            </a:xfrm>
            <a:prstGeom prst="ellipse">
              <a:avLst/>
            </a:prstGeom>
            <a:gradFill rotWithShape="0">
              <a:gsLst>
                <a:gs pos="0">
                  <a:srgbClr val="9900FF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9900FF"/>
              </a:extrusionClr>
              <a:contourClr>
                <a:srgbClr val="9900FF"/>
              </a:contourClr>
            </a:sp3d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22541" name="Rectangle 6">
              <a:extLst>
                <a:ext uri="{FF2B5EF4-FFF2-40B4-BE49-F238E27FC236}">
                  <a16:creationId xmlns:a16="http://schemas.microsoft.com/office/drawing/2014/main" xmlns="" id="{58FCC7D0-0C7A-4C4D-B08E-ACDAB2F2C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72"/>
              <a:ext cx="131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kumimoji="0" lang="pt-BR" altLang="pt-BR" sz="1600" dirty="0">
                <a:solidFill>
                  <a:srgbClr val="000000"/>
                </a:solidFill>
                <a:latin typeface="Impact" panose="020B0806030902050204" pitchFamily="34" charset="0"/>
              </a:endParaRPr>
            </a:p>
            <a:p>
              <a:pPr algn="ctr" eaLnBrk="1" hangingPunct="1"/>
              <a:r>
                <a:rPr kumimoji="0" lang="pt-BR" altLang="pt-BR" sz="2400" dirty="0">
                  <a:solidFill>
                    <a:schemeClr val="bg1"/>
                  </a:solidFill>
                  <a:latin typeface="Ravie" panose="04040805050809020602" pitchFamily="82" charset="0"/>
                </a:rPr>
                <a:t>Governos</a:t>
              </a:r>
              <a:r>
                <a:rPr kumimoji="0" lang="pt-BR" altLang="pt-BR" sz="2400" dirty="0">
                  <a:solidFill>
                    <a:schemeClr val="bg1"/>
                  </a:solidFill>
                  <a:latin typeface="Rockwell Extra Bold" panose="02060903040505020403" pitchFamily="18" charset="0"/>
                </a:rPr>
                <a:t> </a:t>
              </a: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xmlns="" id="{E79728A7-910D-467E-ABB2-B8C91010CB22}"/>
              </a:ext>
            </a:extLst>
          </p:cNvPr>
          <p:cNvGrpSpPr>
            <a:grpSpLocks/>
          </p:cNvGrpSpPr>
          <p:nvPr/>
        </p:nvGrpSpPr>
        <p:grpSpPr bwMode="auto">
          <a:xfrm>
            <a:off x="7451727" y="2997199"/>
            <a:ext cx="2362200" cy="2519363"/>
            <a:chOff x="3713" y="2417"/>
            <a:chExt cx="1488" cy="1344"/>
          </a:xfrm>
        </p:grpSpPr>
        <p:sp>
          <p:nvSpPr>
            <p:cNvPr id="22538" name="Oval 8">
              <a:extLst>
                <a:ext uri="{FF2B5EF4-FFF2-40B4-BE49-F238E27FC236}">
                  <a16:creationId xmlns:a16="http://schemas.microsoft.com/office/drawing/2014/main" xmlns="" id="{B68FFF55-D051-4EF8-BC9F-96F13368E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3" y="2417"/>
              <a:ext cx="1488" cy="1344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7647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Left"/>
              <a:lightRig rig="legacyFlat3" dir="t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FF9900"/>
              </a:extrusionClr>
              <a:contourClr>
                <a:srgbClr val="FF9900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2539" name="Rectangle 9">
              <a:extLst>
                <a:ext uri="{FF2B5EF4-FFF2-40B4-BE49-F238E27FC236}">
                  <a16:creationId xmlns:a16="http://schemas.microsoft.com/office/drawing/2014/main" xmlns="" id="{329393F0-24E6-4326-826A-A11248852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" y="2586"/>
              <a:ext cx="1213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kumimoji="0" lang="pt-BR" altLang="pt-BR" sz="2400" dirty="0">
                <a:solidFill>
                  <a:srgbClr val="000000"/>
                </a:solidFill>
                <a:latin typeface="Impact" panose="020B0806030902050204" pitchFamily="34" charset="0"/>
              </a:endParaRPr>
            </a:p>
            <a:p>
              <a:pPr algn="ctr" eaLnBrk="1" hangingPunct="1"/>
              <a:r>
                <a:rPr kumimoji="0" lang="pt-BR" altLang="pt-BR" sz="2400" dirty="0">
                  <a:solidFill>
                    <a:schemeClr val="bg1"/>
                  </a:solidFill>
                  <a:latin typeface="Ravie" panose="04040805050809020602" pitchFamily="82" charset="0"/>
                </a:rPr>
                <a:t>Associações</a:t>
              </a:r>
            </a:p>
          </p:txBody>
        </p:sp>
      </p:grpSp>
      <p:grpSp>
        <p:nvGrpSpPr>
          <p:cNvPr id="4" name="Group 10">
            <a:extLst>
              <a:ext uri="{FF2B5EF4-FFF2-40B4-BE49-F238E27FC236}">
                <a16:creationId xmlns:a16="http://schemas.microsoft.com/office/drawing/2014/main" xmlns="" id="{48DE56B4-CD66-4369-9D85-E317EE56BB24}"/>
              </a:ext>
            </a:extLst>
          </p:cNvPr>
          <p:cNvGrpSpPr>
            <a:grpSpLocks/>
          </p:cNvGrpSpPr>
          <p:nvPr/>
        </p:nvGrpSpPr>
        <p:grpSpPr bwMode="auto">
          <a:xfrm>
            <a:off x="4803776" y="3068638"/>
            <a:ext cx="2646365" cy="2686050"/>
            <a:chOff x="2175" y="2417"/>
            <a:chExt cx="1538" cy="1344"/>
          </a:xfrm>
        </p:grpSpPr>
        <p:sp>
          <p:nvSpPr>
            <p:cNvPr id="22536" name="Oval 11">
              <a:extLst>
                <a:ext uri="{FF2B5EF4-FFF2-40B4-BE49-F238E27FC236}">
                  <a16:creationId xmlns:a16="http://schemas.microsoft.com/office/drawing/2014/main" xmlns="" id="{E0CA42D3-74A6-4F94-AF55-41E133AEF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" y="2417"/>
              <a:ext cx="1488" cy="1344"/>
            </a:xfrm>
            <a:prstGeom prst="ellipse">
              <a:avLst/>
            </a:prstGeom>
            <a:gradFill rotWithShape="0">
              <a:gsLst>
                <a:gs pos="0">
                  <a:srgbClr val="D60093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"/>
              <a:lightRig rig="legacyFlat3" dir="t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D60093"/>
              </a:extrusionClr>
              <a:contourClr>
                <a:srgbClr val="D60093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2537" name="Rectangle 12">
              <a:extLst>
                <a:ext uri="{FF2B5EF4-FFF2-40B4-BE49-F238E27FC236}">
                  <a16:creationId xmlns:a16="http://schemas.microsoft.com/office/drawing/2014/main" xmlns="" id="{96918553-D0F3-4ADC-8F67-962E04966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5" y="2840"/>
              <a:ext cx="1414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kumimoji="0" lang="pt-BR" altLang="pt-BR" dirty="0">
                <a:solidFill>
                  <a:srgbClr val="000000"/>
                </a:solidFill>
                <a:latin typeface="Impact" panose="020B0806030902050204" pitchFamily="34" charset="0"/>
              </a:endParaRPr>
            </a:p>
            <a:p>
              <a:pPr algn="ctr" eaLnBrk="1" hangingPunct="1"/>
              <a:r>
                <a:rPr kumimoji="0" lang="pt-BR" altLang="pt-BR" sz="2400" dirty="0">
                  <a:solidFill>
                    <a:schemeClr val="bg1"/>
                  </a:solidFill>
                  <a:latin typeface="Ravie" panose="04040805050809020602" pitchFamily="82" charset="0"/>
                </a:rPr>
                <a:t>Hospitais e</a:t>
              </a:r>
            </a:p>
            <a:p>
              <a:pPr algn="ctr" eaLnBrk="1" hangingPunct="1"/>
              <a:r>
                <a:rPr kumimoji="0" lang="pt-BR" altLang="pt-BR" sz="2400" dirty="0">
                  <a:solidFill>
                    <a:schemeClr val="bg1"/>
                  </a:solidFill>
                  <a:latin typeface="Ravie" panose="04040805050809020602" pitchFamily="82" charset="0"/>
                </a:rPr>
                <a:t>Clinicas</a:t>
              </a: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A7EBF64-5D46-48D7-B125-C06C9E1EB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E432B55-CA24-42BF-844D-2A87F1FE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xmlns="" id="{A97A13C2-D194-4B24-BA0A-BD575FB27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84" y="0"/>
            <a:ext cx="9620166" cy="6572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0" lang="pt-BR" altLang="pt-BR" dirty="0">
              <a:solidFill>
                <a:srgbClr val="FFFFFF"/>
              </a:solidFill>
              <a:sym typeface="Symbol" panose="05050102010706020507" pitchFamily="18" charset="2"/>
            </a:endParaRPr>
          </a:p>
          <a:p>
            <a:pPr algn="ctr" eaLnBrk="1" hangingPunct="1"/>
            <a:r>
              <a:rPr kumimoji="0" lang="pt-BR" altLang="pt-BR" dirty="0">
                <a:latin typeface="Franklin Gothic Medium" panose="020B0603020102020204" pitchFamily="34" charset="0"/>
                <a:sym typeface="Symbol" panose="05050102010706020507" pitchFamily="18" charset="2"/>
              </a:rPr>
              <a:t>INTEGRAÇÃO CIRCULAR:  </a:t>
            </a:r>
            <a:r>
              <a:rPr kumimoji="0" lang="pt-BR" altLang="pt-BR" dirty="0">
                <a:solidFill>
                  <a:srgbClr val="FF0000"/>
                </a:solidFill>
                <a:latin typeface="Franklin Gothic Medium" panose="020B0603020102020204" pitchFamily="34" charset="0"/>
                <a:sym typeface="Symbol" panose="05050102010706020507" pitchFamily="18" charset="2"/>
              </a:rPr>
              <a:t>Administração de conflitos e Tomada de decisões em conjunto </a:t>
            </a:r>
          </a:p>
          <a:p>
            <a:pPr algn="ctr" eaLnBrk="1" hangingPunct="1"/>
            <a:endParaRPr lang="pt-BR" altLang="pt-BR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xmlns="" id="{241A472E-BDAA-4B41-810E-21CBD5D0D0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524000" y="6597650"/>
            <a:ext cx="9144000" cy="2603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0000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xmlns="" id="{1244E9F6-4403-4D1C-8C16-75D48A5D08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524000" y="6858000"/>
            <a:ext cx="9144000" cy="2603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0000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60422" name="Oval 6">
            <a:extLst>
              <a:ext uri="{FF2B5EF4-FFF2-40B4-BE49-F238E27FC236}">
                <a16:creationId xmlns:a16="http://schemas.microsoft.com/office/drawing/2014/main" xmlns="" id="{5C0E882A-4B9D-450B-A153-D0E4299A1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692150"/>
            <a:ext cx="7705725" cy="575468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>
              <a:latin typeface="Verdana" pitchFamily="34" charset="0"/>
              <a:cs typeface="Arial" charset="0"/>
            </a:endParaRPr>
          </a:p>
        </p:txBody>
      </p:sp>
      <p:sp>
        <p:nvSpPr>
          <p:cNvPr id="23558" name="Oval 7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86E25F19-7CA4-4C87-8981-ABFA5DCE4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3644901"/>
            <a:ext cx="1468437" cy="1336675"/>
          </a:xfrm>
          <a:prstGeom prst="ellipse">
            <a:avLst/>
          </a:prstGeom>
          <a:gradFill rotWithShape="0">
            <a:gsLst>
              <a:gs pos="0">
                <a:srgbClr val="33CCCC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Controle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Social</a:t>
            </a:r>
          </a:p>
          <a:p>
            <a:pPr algn="ctr" eaLnBrk="1" hangingPunct="1"/>
            <a:endParaRPr kumimoji="0" lang="pt-BR" altLang="pt-BR" sz="1200" dirty="0">
              <a:solidFill>
                <a:srgbClr val="FF3300"/>
              </a:solidFill>
              <a:latin typeface="Verdana" panose="020B0604030504040204" pitchFamily="34" charset="0"/>
            </a:endParaRPr>
          </a:p>
        </p:txBody>
      </p:sp>
      <p:sp>
        <p:nvSpPr>
          <p:cNvPr id="23559" name="Oval 8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09C04A18-0D96-47FF-BA38-44D14735A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0" y="3644901"/>
            <a:ext cx="1441450" cy="1520825"/>
          </a:xfrm>
          <a:prstGeom prst="ellipse">
            <a:avLst/>
          </a:prstGeom>
          <a:gradFill rotWithShape="0">
            <a:gsLst>
              <a:gs pos="0">
                <a:srgbClr val="0000FF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Hospitais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Municipais</a:t>
            </a:r>
          </a:p>
        </p:txBody>
      </p:sp>
      <p:sp>
        <p:nvSpPr>
          <p:cNvPr id="23560" name="Oval 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93743533-7747-46A1-9D06-98B7B68DB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4" y="2133601"/>
            <a:ext cx="1512887" cy="1470025"/>
          </a:xfrm>
          <a:prstGeom prst="ellipse">
            <a:avLst/>
          </a:prstGeom>
          <a:gradFill rotWithShape="0">
            <a:gsLst>
              <a:gs pos="0">
                <a:srgbClr val="CC3399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Hospitais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Universitários</a:t>
            </a:r>
          </a:p>
        </p:txBody>
      </p:sp>
      <p:sp>
        <p:nvSpPr>
          <p:cNvPr id="23561" name="Oval 10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49E28F9A-9496-49DB-B2AB-E304CC4FC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1341438"/>
            <a:ext cx="1439863" cy="1376362"/>
          </a:xfrm>
          <a:prstGeom prst="ellipse">
            <a:avLst/>
          </a:prstGeom>
          <a:ln w="9525">
            <a:solidFill>
              <a:schemeClr val="tx1"/>
            </a:solidFill>
            <a:round/>
            <a:headEnd/>
            <a:tailE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Regulação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Federal</a:t>
            </a:r>
          </a:p>
        </p:txBody>
      </p:sp>
      <p:sp>
        <p:nvSpPr>
          <p:cNvPr id="23562" name="Oval 11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983289F-DB93-44D8-A5D4-9FE569AF5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981076"/>
            <a:ext cx="1562100" cy="1565275"/>
          </a:xfrm>
          <a:prstGeom prst="ellipse">
            <a:avLst/>
          </a:prstGeom>
          <a:gradFill rotWithShape="0">
            <a:gsLst>
              <a:gs pos="0">
                <a:srgbClr val="008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Regulação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Municípios</a:t>
            </a:r>
          </a:p>
        </p:txBody>
      </p:sp>
      <p:sp>
        <p:nvSpPr>
          <p:cNvPr id="60428" name="Rectangle 12">
            <a:extLst>
              <a:ext uri="{FF2B5EF4-FFF2-40B4-BE49-F238E27FC236}">
                <a16:creationId xmlns:a16="http://schemas.microsoft.com/office/drawing/2014/main" xmlns="" id="{42EC0AB7-E497-4C09-975A-3F5C79501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6" y="2708275"/>
            <a:ext cx="1273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600" b="1">
                <a:solidFill>
                  <a:srgbClr val="000099"/>
                </a:solidFill>
                <a:latin typeface="Comic Sans MS" pitchFamily="66" charset="0"/>
                <a:cs typeface="Arial" charset="0"/>
                <a:sym typeface="Symbol" pitchFamily="18" charset="2"/>
              </a:rPr>
              <a:t>Enfermeira</a:t>
            </a:r>
          </a:p>
        </p:txBody>
      </p:sp>
      <p:sp>
        <p:nvSpPr>
          <p:cNvPr id="23564" name="Oval 1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E2CC47D8-A69F-4398-8FE5-69F273FFA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5" y="4581525"/>
            <a:ext cx="1512888" cy="1512888"/>
          </a:xfrm>
          <a:prstGeom prst="ellipse">
            <a:avLst/>
          </a:prstGeom>
          <a:gradFill rotWithShape="0">
            <a:gsLst>
              <a:gs pos="0">
                <a:srgbClr val="FFCC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400" b="1" dirty="0">
                <a:solidFill>
                  <a:schemeClr val="bg1"/>
                </a:solidFill>
                <a:latin typeface="Verdana" panose="020B0604030504040204" pitchFamily="34" charset="0"/>
              </a:rPr>
              <a:t>Hospitais</a:t>
            </a:r>
          </a:p>
          <a:p>
            <a:pPr algn="ctr" eaLnBrk="1" hangingPunct="1"/>
            <a:r>
              <a:rPr kumimoji="0" lang="pt-BR" altLang="pt-BR" sz="1400" b="1" dirty="0">
                <a:solidFill>
                  <a:schemeClr val="bg1"/>
                </a:solidFill>
                <a:latin typeface="Verdana" panose="020B0604030504040204" pitchFamily="34" charset="0"/>
              </a:rPr>
              <a:t>Estaduais</a:t>
            </a:r>
          </a:p>
        </p:txBody>
      </p:sp>
      <p:sp>
        <p:nvSpPr>
          <p:cNvPr id="60430" name="Rectangle 14">
            <a:extLst>
              <a:ext uri="{FF2B5EF4-FFF2-40B4-BE49-F238E27FC236}">
                <a16:creationId xmlns:a16="http://schemas.microsoft.com/office/drawing/2014/main" xmlns="" id="{ADA6D5B6-803A-4215-9DC8-C6F156636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349875"/>
            <a:ext cx="865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600" b="1">
                <a:solidFill>
                  <a:srgbClr val="000099"/>
                </a:solidFill>
                <a:latin typeface="Comic Sans MS" pitchFamily="66" charset="0"/>
                <a:cs typeface="Arial" charset="0"/>
                <a:sym typeface="Symbol" pitchFamily="18" charset="2"/>
              </a:rPr>
              <a:t>Médico</a:t>
            </a:r>
          </a:p>
        </p:txBody>
      </p:sp>
      <p:sp>
        <p:nvSpPr>
          <p:cNvPr id="60431" name="Rectangle 15">
            <a:extLst>
              <a:ext uri="{FF2B5EF4-FFF2-40B4-BE49-F238E27FC236}">
                <a16:creationId xmlns:a16="http://schemas.microsoft.com/office/drawing/2014/main" xmlns="" id="{ACD1A761-B640-4FAC-BE80-AD2CFF5F4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1844675"/>
            <a:ext cx="1035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600" b="1">
                <a:solidFill>
                  <a:srgbClr val="000099"/>
                </a:solidFill>
                <a:latin typeface="Comic Sans MS" pitchFamily="66" charset="0"/>
                <a:cs typeface="Arial" charset="0"/>
                <a:sym typeface="Symbol" pitchFamily="18" charset="2"/>
              </a:rPr>
              <a:t>Psicólogo</a:t>
            </a:r>
          </a:p>
        </p:txBody>
      </p:sp>
      <p:sp>
        <p:nvSpPr>
          <p:cNvPr id="23567" name="AutoShape 17">
            <a:extLst>
              <a:ext uri="{FF2B5EF4-FFF2-40B4-BE49-F238E27FC236}">
                <a16:creationId xmlns:a16="http://schemas.microsoft.com/office/drawing/2014/main" xmlns="" id="{1F6A25E5-D27B-43FB-A50E-4A02EF841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200" y="5446713"/>
            <a:ext cx="2051050" cy="890587"/>
          </a:xfrm>
          <a:prstGeom prst="wedgeRoundRectCallout">
            <a:avLst>
              <a:gd name="adj1" fmla="val -10218"/>
              <a:gd name="adj2" fmla="val -6426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Responsabilidade</a:t>
            </a:r>
          </a:p>
          <a:p>
            <a:pPr algn="ctr" eaLnBrk="1" hangingPunct="1"/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e</a:t>
            </a:r>
          </a:p>
          <a:p>
            <a:pPr algn="ctr" eaLnBrk="1" hangingPunct="1"/>
            <a:r>
              <a:rPr kumimoji="0" lang="pt-BR" altLang="pt-BR" sz="1600" b="1" dirty="0">
                <a:solidFill>
                  <a:srgbClr val="000099"/>
                </a:solidFill>
                <a:latin typeface="Arial Unicode MS" pitchFamily="34" charset="-128"/>
              </a:rPr>
              <a:t>ética</a:t>
            </a:r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 nas </a:t>
            </a:r>
            <a:r>
              <a:rPr kumimoji="0" lang="pt-BR" altLang="pt-BR" sz="1600" b="1" dirty="0">
                <a:solidFill>
                  <a:srgbClr val="000099"/>
                </a:solidFill>
                <a:latin typeface="Arial Unicode MS" pitchFamily="34" charset="-128"/>
              </a:rPr>
              <a:t>ações</a:t>
            </a:r>
          </a:p>
        </p:txBody>
      </p:sp>
      <p:sp>
        <p:nvSpPr>
          <p:cNvPr id="23568" name="AutoShape 18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F47F215D-BB85-4CDC-A7D6-0386ECF62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3676" y="692150"/>
            <a:ext cx="1584325" cy="865188"/>
          </a:xfrm>
          <a:prstGeom prst="wedgeRoundRectCallout">
            <a:avLst>
              <a:gd name="adj1" fmla="val 10921"/>
              <a:gd name="adj2" fmla="val 102477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Estabelecer grau de cumplicidade</a:t>
            </a:r>
          </a:p>
          <a:p>
            <a:pPr algn="ctr" eaLnBrk="1" hangingPunct="1"/>
            <a:endParaRPr kumimoji="0" lang="en-US" altLang="pt-BR" sz="1600" b="1" dirty="0">
              <a:solidFill>
                <a:srgbClr val="000099"/>
              </a:solidFill>
              <a:latin typeface="Arial Unicode MS" pitchFamily="34" charset="-128"/>
            </a:endParaRPr>
          </a:p>
        </p:txBody>
      </p:sp>
      <p:sp>
        <p:nvSpPr>
          <p:cNvPr id="23569" name="Oval 1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7F164672-AC65-4C3B-99CB-68DFE60B4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1" y="4508501"/>
            <a:ext cx="1490663" cy="143986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Ministério 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público</a:t>
            </a:r>
          </a:p>
        </p:txBody>
      </p:sp>
      <p:sp>
        <p:nvSpPr>
          <p:cNvPr id="23570" name="Oval 20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B8B1B23-16AF-452A-BF74-485215ADB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1196976"/>
            <a:ext cx="1584325" cy="1584325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Regulação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 Estadual </a:t>
            </a:r>
          </a:p>
        </p:txBody>
      </p:sp>
      <p:sp>
        <p:nvSpPr>
          <p:cNvPr id="23571" name="Oval 21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1DE144C-6AA2-4051-847F-AAC577FAF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2060576"/>
            <a:ext cx="1439862" cy="158432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Associações 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Médicas</a:t>
            </a:r>
          </a:p>
        </p:txBody>
      </p:sp>
      <p:sp>
        <p:nvSpPr>
          <p:cNvPr id="23572" name="Oval 22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C32F732D-DEDB-4706-8FCF-5E6D3D027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6" y="4724401"/>
            <a:ext cx="1585913" cy="15208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Assistência </a:t>
            </a:r>
          </a:p>
          <a:p>
            <a:pPr algn="ctr" eaLnBrk="1" hangingPunct="1"/>
            <a:r>
              <a:rPr kumimoji="0" lang="pt-BR" altLang="pt-BR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Farmacêutica</a:t>
            </a:r>
          </a:p>
        </p:txBody>
      </p:sp>
      <p:sp>
        <p:nvSpPr>
          <p:cNvPr id="23573" name="AutoShape 23">
            <a:extLst>
              <a:ext uri="{FF2B5EF4-FFF2-40B4-BE49-F238E27FC236}">
                <a16:creationId xmlns:a16="http://schemas.microsoft.com/office/drawing/2014/main" xmlns="" id="{8FD8B3FD-7D79-43B7-9ABE-BE01F2828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064" y="5661025"/>
            <a:ext cx="1531937" cy="865188"/>
          </a:xfrm>
          <a:prstGeom prst="wedgeRoundRectCallout">
            <a:avLst>
              <a:gd name="adj1" fmla="val -26477"/>
              <a:gd name="adj2" fmla="val -107065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Exigir </a:t>
            </a:r>
            <a:r>
              <a:rPr kumimoji="0" lang="en-US" altLang="pt-BR" sz="1600" b="1" dirty="0" err="1">
                <a:solidFill>
                  <a:srgbClr val="000099"/>
                </a:solidFill>
                <a:latin typeface="Arial Unicode MS" pitchFamily="34" charset="-128"/>
              </a:rPr>
              <a:t>Ação</a:t>
            </a:r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 </a:t>
            </a:r>
            <a:r>
              <a:rPr kumimoji="0" lang="en-US" altLang="pt-BR" sz="1600" b="1" dirty="0" err="1">
                <a:solidFill>
                  <a:srgbClr val="000099"/>
                </a:solidFill>
                <a:latin typeface="Arial Unicode MS" pitchFamily="34" charset="-128"/>
              </a:rPr>
              <a:t>imediata</a:t>
            </a:r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 as </a:t>
            </a:r>
            <a:r>
              <a:rPr kumimoji="0" lang="en-US" altLang="pt-BR" sz="1600" b="1" dirty="0" err="1">
                <a:solidFill>
                  <a:srgbClr val="000099"/>
                </a:solidFill>
                <a:latin typeface="Arial Unicode MS" pitchFamily="34" charset="-128"/>
              </a:rPr>
              <a:t>demandas</a:t>
            </a:r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23574" name="AutoShape 2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40BC136-8C9A-447A-8752-55783D299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765175"/>
            <a:ext cx="1584325" cy="865188"/>
          </a:xfrm>
          <a:prstGeom prst="wedgeRoundRectCallout">
            <a:avLst>
              <a:gd name="adj1" fmla="val 14931"/>
              <a:gd name="adj2" fmla="val 100458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en-US" altLang="pt-BR" sz="1600" b="1" dirty="0">
                <a:solidFill>
                  <a:srgbClr val="000099"/>
                </a:solidFill>
                <a:latin typeface="Arial Unicode MS" pitchFamily="34" charset="-128"/>
              </a:rPr>
              <a:t>Estabelecer metas</a:t>
            </a:r>
          </a:p>
          <a:p>
            <a:pPr algn="ctr" eaLnBrk="1" hangingPunct="1"/>
            <a:endParaRPr kumimoji="0" lang="en-US" altLang="pt-BR" sz="1600" b="1" dirty="0">
              <a:solidFill>
                <a:srgbClr val="000099"/>
              </a:solidFill>
              <a:latin typeface="Arial Unicode MS" pitchFamily="34" charset="-128"/>
            </a:endParaRPr>
          </a:p>
        </p:txBody>
      </p:sp>
      <p:sp>
        <p:nvSpPr>
          <p:cNvPr id="23575" name="Oval 25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F501B198-2547-43A9-B0CA-02B714219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2708275"/>
            <a:ext cx="2447925" cy="1512888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0" lang="pt-BR" altLang="pt-BR" sz="2000" b="1" dirty="0">
                <a:solidFill>
                  <a:srgbClr val="000099"/>
                </a:solidFill>
                <a:latin typeface="Arial Unicode MS" pitchFamily="34" charset="-128"/>
              </a:rPr>
              <a:t>Dialogo e parceria </a:t>
            </a:r>
          </a:p>
          <a:p>
            <a:pPr algn="ctr" eaLnBrk="1" hangingPunct="1"/>
            <a:endParaRPr kumimoji="0" lang="pt-BR" altLang="pt-BR" sz="1600" b="1" dirty="0">
              <a:solidFill>
                <a:srgbClr val="000099"/>
              </a:solidFill>
              <a:latin typeface="Arial Unicode MS" pitchFamily="34" charset="-128"/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7755F615-69CD-420B-AC96-D7355D66B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C44ED18-605B-41EC-97E4-DBA73F0E1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872" y="47897"/>
            <a:ext cx="4850256" cy="636596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26C85E0-CF34-42EA-933B-21DEDD8552A1}"/>
              </a:ext>
            </a:extLst>
          </p:cNvPr>
          <p:cNvSpPr txBox="1"/>
          <p:nvPr/>
        </p:nvSpPr>
        <p:spPr>
          <a:xfrm>
            <a:off x="3888419" y="6516210"/>
            <a:ext cx="4850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INSCRIÇÕES: https://www.bit.ly/ENCONTROSRJ</a:t>
            </a:r>
          </a:p>
        </p:txBody>
      </p:sp>
    </p:spTree>
    <p:extLst>
      <p:ext uri="{BB962C8B-B14F-4D97-AF65-F5344CB8AC3E}">
        <p14:creationId xmlns:p14="http://schemas.microsoft.com/office/powerpoint/2010/main" val="11171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501E7C2-8291-4C11-B256-1733CC092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43" y="1629832"/>
            <a:ext cx="9219384" cy="252376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Bradley Hand ITC" panose="03070402050302030203" pitchFamily="66" charset="0"/>
              </a:rPr>
              <a:t>“Não existem respostas prontas, assim como o SUS, as soluções também são e continuarão a ser construídas a partir deste imenso e heterogêneo diálogo social em busca da saúde para todos”.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2800" b="1" dirty="0">
                <a:solidFill>
                  <a:srgbClr val="222222"/>
                </a:solidFill>
                <a:latin typeface="Bradley Hand ITC" panose="03070402050302030203" pitchFamily="66" charset="0"/>
              </a:rPr>
              <a:t>Obrigado!</a:t>
            </a:r>
            <a:endParaRPr kumimoji="0" lang="pt-BR" altLang="pt-B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radley Hand ITC" panose="03070402050302030203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77869B6-F9B2-4D5E-9FB3-CB0ECB96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EEE5CE-C7D9-4A3B-8BC9-258F42BF6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418091F-C13C-468F-B076-C2375CEA63E8}"/>
              </a:ext>
            </a:extLst>
          </p:cNvPr>
          <p:cNvSpPr txBox="1"/>
          <p:nvPr/>
        </p:nvSpPr>
        <p:spPr>
          <a:xfrm>
            <a:off x="7236823" y="5765074"/>
            <a:ext cx="4336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Aliança Brasileira de Apoio a Saúde Renal</a:t>
            </a:r>
          </a:p>
          <a:p>
            <a:r>
              <a:rPr lang="pt-BR" sz="1400" dirty="0"/>
              <a:t>Boulevard 28 de setembro 77 – térreo – Vila Isabel</a:t>
            </a:r>
          </a:p>
          <a:p>
            <a:r>
              <a:rPr lang="pt-BR" sz="1400" dirty="0" err="1"/>
              <a:t>Tel</a:t>
            </a:r>
            <a:r>
              <a:rPr lang="pt-BR" sz="1400" dirty="0"/>
              <a:t>: 25673891/25675800</a:t>
            </a:r>
          </a:p>
        </p:txBody>
      </p:sp>
    </p:spTree>
    <p:extLst>
      <p:ext uri="{BB962C8B-B14F-4D97-AF65-F5344CB8AC3E}">
        <p14:creationId xmlns:p14="http://schemas.microsoft.com/office/powerpoint/2010/main" val="16948859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FA40AE-405C-47E3-907B-6B7AD466E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regulação em saúde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F4D55E4-8F93-45D1-A98E-1989A0917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/>
              <a:t>A garantia do acesso da população aos serviços públicos de saúde  a uma assistência qualificada, por meio de uma rede organizada de serviços, requer a atuação direta do Estado na busca do estabelecimento de regras definidas para atuação dos mercados, o que configura a passagem de um Estado prestador para um Estado regulador, de fato.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977B0A2-513B-4750-9531-2F6432A50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2509" y="-89916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B9253879-C4C2-4A8F-A313-411A87A88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93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A0CFC7-0187-40E8-871A-19564923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Caminho da Regulação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1E5D930-3812-496B-8608-5023B4498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/>
              <a:t>Regular a Assistência é organizar o caminho que o paciente faz para conseguir acionar o Sistema Único de Saúde em todos os seus graus de complexidade, desde o acesso a uma consulta e exame, até o final do tratamento. Gestores de hospitais do Rio de Janeiro deixaram clara a grande dificuldade para o acesso a simples exames, como a mamografia, e para os exames mais complexos, como colonoscopias e biópsias.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0457568-A769-4021-AA0B-579F99D2F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E176F0E-01B4-4830-9718-C5A064F1E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301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42FBBC94-16C4-42BD-AE7B-861DC71E2C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Do lado dos pacientes...</a:t>
            </a:r>
          </a:p>
        </p:txBody>
      </p:sp>
      <p:pic>
        <p:nvPicPr>
          <p:cNvPr id="6147" name="Picture 2">
            <a:extLst>
              <a:ext uri="{FF2B5EF4-FFF2-40B4-BE49-F238E27FC236}">
                <a16:creationId xmlns:a16="http://schemas.microsoft.com/office/drawing/2014/main" xmlns="" id="{13773B4B-20E1-42B9-8EFB-30447715C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075" y="1357313"/>
            <a:ext cx="5710238" cy="511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6DFA09B-A4D5-427C-B23F-274BF2C23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9931718-686F-4ECD-AC44-EC0B2E4D7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2509" y="-89916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017CBF-6F8C-4C22-912B-9C3456ED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Ação da Defensoria Pública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76BF004-64F3-44F5-8ED9-9EEB017A2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A Defensoria afirmou que muitas pessoas em estado grave permanecem em </a:t>
            </a:r>
            <a:r>
              <a:rPr lang="pt-BR" dirty="0" err="1"/>
              <a:t>UPAs</a:t>
            </a:r>
            <a:r>
              <a:rPr lang="pt-BR" dirty="0"/>
              <a:t>, sem estrutura necessária, aguardando transferência. De acordo com o levantamento, em média, seis pessoas morrem a cada dia no Rio de Janeiro, por falta de leito de terapia intensiva. </a:t>
            </a:r>
          </a:p>
          <a:p>
            <a:pPr marL="0" indent="0">
              <a:buNone/>
            </a:pPr>
            <a:r>
              <a:rPr lang="pt-BR" dirty="0"/>
              <a:t>Levantamento feito com base nos dados da Central de Regulação do Estado e do Cadastro Nacional de Estabelecimento em Saúde, constatou que o número de pacientes à espera de vaga para internação chegou a 123 no último dia 18 de abril. 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20EC07D-7CD1-490C-A996-27EC5673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46F29F2-1C36-41E7-B550-305AEA6F4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878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xmlns="" id="{693F50A2-3BE8-4085-B6A8-F29FB5FE7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5889"/>
            <a:ext cx="8229600" cy="922337"/>
          </a:xfrm>
        </p:spPr>
        <p:txBody>
          <a:bodyPr/>
          <a:lstStyle/>
          <a:p>
            <a:r>
              <a:rPr lang="pt-BR" altLang="pt-BR" dirty="0">
                <a:solidFill>
                  <a:schemeClr val="tx1"/>
                </a:solidFill>
                <a:latin typeface="Franklin Gothic Book" panose="020B0503020102020204" pitchFamily="34" charset="0"/>
              </a:rPr>
              <a:t>Cenário atual</a:t>
            </a:r>
          </a:p>
        </p:txBody>
      </p:sp>
      <p:sp>
        <p:nvSpPr>
          <p:cNvPr id="39939" name="Freeform 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AF6F81F6-094C-4039-9521-BF7E6543057E}"/>
              </a:ext>
            </a:extLst>
          </p:cNvPr>
          <p:cNvSpPr>
            <a:spLocks/>
          </p:cNvSpPr>
          <p:nvPr/>
        </p:nvSpPr>
        <p:spPr bwMode="auto">
          <a:xfrm>
            <a:off x="1811338" y="1160463"/>
            <a:ext cx="2989262" cy="5091112"/>
          </a:xfrm>
          <a:custGeom>
            <a:avLst/>
            <a:gdLst>
              <a:gd name="T0" fmla="*/ 703 w 2249"/>
              <a:gd name="T1" fmla="*/ 300 h 3014"/>
              <a:gd name="T2" fmla="*/ 553 w 2249"/>
              <a:gd name="T3" fmla="*/ 442 h 3014"/>
              <a:gd name="T4" fmla="*/ 411 w 2249"/>
              <a:gd name="T5" fmla="*/ 591 h 3014"/>
              <a:gd name="T6" fmla="*/ 340 w 2249"/>
              <a:gd name="T7" fmla="*/ 639 h 3014"/>
              <a:gd name="T8" fmla="*/ 245 w 2249"/>
              <a:gd name="T9" fmla="*/ 820 h 3014"/>
              <a:gd name="T10" fmla="*/ 64 w 2249"/>
              <a:gd name="T11" fmla="*/ 1136 h 3014"/>
              <a:gd name="T12" fmla="*/ 16 w 2249"/>
              <a:gd name="T13" fmla="*/ 1325 h 3014"/>
              <a:gd name="T14" fmla="*/ 8 w 2249"/>
              <a:gd name="T15" fmla="*/ 1570 h 3014"/>
              <a:gd name="T16" fmla="*/ 127 w 2249"/>
              <a:gd name="T17" fmla="*/ 2359 h 3014"/>
              <a:gd name="T18" fmla="*/ 158 w 2249"/>
              <a:gd name="T19" fmla="*/ 2493 h 3014"/>
              <a:gd name="T20" fmla="*/ 269 w 2249"/>
              <a:gd name="T21" fmla="*/ 2722 h 3014"/>
              <a:gd name="T22" fmla="*/ 348 w 2249"/>
              <a:gd name="T23" fmla="*/ 2793 h 3014"/>
              <a:gd name="T24" fmla="*/ 513 w 2249"/>
              <a:gd name="T25" fmla="*/ 2943 h 3014"/>
              <a:gd name="T26" fmla="*/ 750 w 2249"/>
              <a:gd name="T27" fmla="*/ 3014 h 3014"/>
              <a:gd name="T28" fmla="*/ 1050 w 2249"/>
              <a:gd name="T29" fmla="*/ 2982 h 3014"/>
              <a:gd name="T30" fmla="*/ 1200 w 2249"/>
              <a:gd name="T31" fmla="*/ 2959 h 3014"/>
              <a:gd name="T32" fmla="*/ 1295 w 2249"/>
              <a:gd name="T33" fmla="*/ 2895 h 3014"/>
              <a:gd name="T34" fmla="*/ 1799 w 2249"/>
              <a:gd name="T35" fmla="*/ 2927 h 3014"/>
              <a:gd name="T36" fmla="*/ 1894 w 2249"/>
              <a:gd name="T37" fmla="*/ 2856 h 3014"/>
              <a:gd name="T38" fmla="*/ 1776 w 2249"/>
              <a:gd name="T39" fmla="*/ 2319 h 3014"/>
              <a:gd name="T40" fmla="*/ 1728 w 2249"/>
              <a:gd name="T41" fmla="*/ 2091 h 3014"/>
              <a:gd name="T42" fmla="*/ 1894 w 2249"/>
              <a:gd name="T43" fmla="*/ 1957 h 3014"/>
              <a:gd name="T44" fmla="*/ 2084 w 2249"/>
              <a:gd name="T45" fmla="*/ 1720 h 3014"/>
              <a:gd name="T46" fmla="*/ 1902 w 2249"/>
              <a:gd name="T47" fmla="*/ 1452 h 3014"/>
              <a:gd name="T48" fmla="*/ 1799 w 2249"/>
              <a:gd name="T49" fmla="*/ 1333 h 3014"/>
              <a:gd name="T50" fmla="*/ 1831 w 2249"/>
              <a:gd name="T51" fmla="*/ 1167 h 3014"/>
              <a:gd name="T52" fmla="*/ 2060 w 2249"/>
              <a:gd name="T53" fmla="*/ 1002 h 3014"/>
              <a:gd name="T54" fmla="*/ 2202 w 2249"/>
              <a:gd name="T55" fmla="*/ 852 h 3014"/>
              <a:gd name="T56" fmla="*/ 2241 w 2249"/>
              <a:gd name="T57" fmla="*/ 678 h 3014"/>
              <a:gd name="T58" fmla="*/ 2068 w 2249"/>
              <a:gd name="T59" fmla="*/ 402 h 3014"/>
              <a:gd name="T60" fmla="*/ 1981 w 2249"/>
              <a:gd name="T61" fmla="*/ 276 h 3014"/>
              <a:gd name="T62" fmla="*/ 1807 w 2249"/>
              <a:gd name="T63" fmla="*/ 87 h 3014"/>
              <a:gd name="T64" fmla="*/ 1476 w 2249"/>
              <a:gd name="T65" fmla="*/ 0 h 3014"/>
              <a:gd name="T66" fmla="*/ 971 w 2249"/>
              <a:gd name="T67" fmla="*/ 71 h 3014"/>
              <a:gd name="T68" fmla="*/ 900 w 2249"/>
              <a:gd name="T69" fmla="*/ 110 h 3014"/>
              <a:gd name="T70" fmla="*/ 821 w 2249"/>
              <a:gd name="T71" fmla="*/ 189 h 3014"/>
              <a:gd name="T72" fmla="*/ 726 w 2249"/>
              <a:gd name="T73" fmla="*/ 284 h 3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49" h="3014">
                <a:moveTo>
                  <a:pt x="790" y="260"/>
                </a:moveTo>
                <a:cubicBezTo>
                  <a:pt x="761" y="273"/>
                  <a:pt x="728" y="280"/>
                  <a:pt x="703" y="300"/>
                </a:cubicBezTo>
                <a:cubicBezTo>
                  <a:pt x="696" y="306"/>
                  <a:pt x="693" y="316"/>
                  <a:pt x="687" y="323"/>
                </a:cubicBezTo>
                <a:cubicBezTo>
                  <a:pt x="648" y="366"/>
                  <a:pt x="601" y="409"/>
                  <a:pt x="553" y="442"/>
                </a:cubicBezTo>
                <a:cubicBezTo>
                  <a:pt x="505" y="511"/>
                  <a:pt x="572" y="421"/>
                  <a:pt x="513" y="481"/>
                </a:cubicBezTo>
                <a:cubicBezTo>
                  <a:pt x="479" y="516"/>
                  <a:pt x="452" y="563"/>
                  <a:pt x="411" y="591"/>
                </a:cubicBezTo>
                <a:cubicBezTo>
                  <a:pt x="395" y="602"/>
                  <a:pt x="379" y="612"/>
                  <a:pt x="363" y="623"/>
                </a:cubicBezTo>
                <a:cubicBezTo>
                  <a:pt x="355" y="628"/>
                  <a:pt x="340" y="639"/>
                  <a:pt x="340" y="639"/>
                </a:cubicBezTo>
                <a:cubicBezTo>
                  <a:pt x="320" y="678"/>
                  <a:pt x="306" y="703"/>
                  <a:pt x="277" y="734"/>
                </a:cubicBezTo>
                <a:cubicBezTo>
                  <a:pt x="265" y="762"/>
                  <a:pt x="259" y="793"/>
                  <a:pt x="245" y="820"/>
                </a:cubicBezTo>
                <a:cubicBezTo>
                  <a:pt x="217" y="873"/>
                  <a:pt x="174" y="919"/>
                  <a:pt x="143" y="970"/>
                </a:cubicBezTo>
                <a:cubicBezTo>
                  <a:pt x="114" y="1019"/>
                  <a:pt x="84" y="1081"/>
                  <a:pt x="64" y="1136"/>
                </a:cubicBezTo>
                <a:cubicBezTo>
                  <a:pt x="47" y="1181"/>
                  <a:pt x="35" y="1231"/>
                  <a:pt x="24" y="1278"/>
                </a:cubicBezTo>
                <a:cubicBezTo>
                  <a:pt x="21" y="1294"/>
                  <a:pt x="20" y="1310"/>
                  <a:pt x="16" y="1325"/>
                </a:cubicBezTo>
                <a:cubicBezTo>
                  <a:pt x="12" y="1341"/>
                  <a:pt x="0" y="1373"/>
                  <a:pt x="0" y="1373"/>
                </a:cubicBezTo>
                <a:cubicBezTo>
                  <a:pt x="3" y="1439"/>
                  <a:pt x="7" y="1504"/>
                  <a:pt x="8" y="1570"/>
                </a:cubicBezTo>
                <a:cubicBezTo>
                  <a:pt x="12" y="1762"/>
                  <a:pt x="8" y="1954"/>
                  <a:pt x="16" y="2146"/>
                </a:cubicBezTo>
                <a:cubicBezTo>
                  <a:pt x="19" y="2213"/>
                  <a:pt x="110" y="2289"/>
                  <a:pt x="127" y="2359"/>
                </a:cubicBezTo>
                <a:cubicBezTo>
                  <a:pt x="134" y="2388"/>
                  <a:pt x="136" y="2417"/>
                  <a:pt x="143" y="2446"/>
                </a:cubicBezTo>
                <a:cubicBezTo>
                  <a:pt x="147" y="2462"/>
                  <a:pt x="158" y="2493"/>
                  <a:pt x="158" y="2493"/>
                </a:cubicBezTo>
                <a:cubicBezTo>
                  <a:pt x="169" y="2576"/>
                  <a:pt x="198" y="2650"/>
                  <a:pt x="221" y="2730"/>
                </a:cubicBezTo>
                <a:cubicBezTo>
                  <a:pt x="237" y="2727"/>
                  <a:pt x="253" y="2718"/>
                  <a:pt x="269" y="2722"/>
                </a:cubicBezTo>
                <a:cubicBezTo>
                  <a:pt x="278" y="2724"/>
                  <a:pt x="313" y="2774"/>
                  <a:pt x="316" y="2777"/>
                </a:cubicBezTo>
                <a:cubicBezTo>
                  <a:pt x="325" y="2785"/>
                  <a:pt x="337" y="2788"/>
                  <a:pt x="348" y="2793"/>
                </a:cubicBezTo>
                <a:cubicBezTo>
                  <a:pt x="367" y="2833"/>
                  <a:pt x="403" y="2868"/>
                  <a:pt x="442" y="2888"/>
                </a:cubicBezTo>
                <a:cubicBezTo>
                  <a:pt x="463" y="2918"/>
                  <a:pt x="483" y="2926"/>
                  <a:pt x="513" y="2943"/>
                </a:cubicBezTo>
                <a:cubicBezTo>
                  <a:pt x="530" y="2952"/>
                  <a:pt x="543" y="2968"/>
                  <a:pt x="561" y="2974"/>
                </a:cubicBezTo>
                <a:cubicBezTo>
                  <a:pt x="623" y="2996"/>
                  <a:pt x="685" y="3006"/>
                  <a:pt x="750" y="3014"/>
                </a:cubicBezTo>
                <a:cubicBezTo>
                  <a:pt x="824" y="3011"/>
                  <a:pt x="898" y="3013"/>
                  <a:pt x="971" y="3006"/>
                </a:cubicBezTo>
                <a:cubicBezTo>
                  <a:pt x="998" y="3004"/>
                  <a:pt x="1023" y="2986"/>
                  <a:pt x="1050" y="2982"/>
                </a:cubicBezTo>
                <a:cubicBezTo>
                  <a:pt x="1079" y="2978"/>
                  <a:pt x="1108" y="2977"/>
                  <a:pt x="1137" y="2974"/>
                </a:cubicBezTo>
                <a:cubicBezTo>
                  <a:pt x="1158" y="2968"/>
                  <a:pt x="1180" y="2967"/>
                  <a:pt x="1200" y="2959"/>
                </a:cubicBezTo>
                <a:cubicBezTo>
                  <a:pt x="1226" y="2949"/>
                  <a:pt x="1224" y="2934"/>
                  <a:pt x="1247" y="2919"/>
                </a:cubicBezTo>
                <a:cubicBezTo>
                  <a:pt x="1262" y="2909"/>
                  <a:pt x="1280" y="2905"/>
                  <a:pt x="1295" y="2895"/>
                </a:cubicBezTo>
                <a:cubicBezTo>
                  <a:pt x="1372" y="2929"/>
                  <a:pt x="1448" y="2937"/>
                  <a:pt x="1531" y="2951"/>
                </a:cubicBezTo>
                <a:cubicBezTo>
                  <a:pt x="1635" y="2946"/>
                  <a:pt x="1704" y="2941"/>
                  <a:pt x="1799" y="2927"/>
                </a:cubicBezTo>
                <a:cubicBezTo>
                  <a:pt x="1817" y="2921"/>
                  <a:pt x="1840" y="2924"/>
                  <a:pt x="1855" y="2911"/>
                </a:cubicBezTo>
                <a:cubicBezTo>
                  <a:pt x="1872" y="2896"/>
                  <a:pt x="1894" y="2856"/>
                  <a:pt x="1894" y="2856"/>
                </a:cubicBezTo>
                <a:cubicBezTo>
                  <a:pt x="1918" y="2740"/>
                  <a:pt x="1946" y="2595"/>
                  <a:pt x="1878" y="2493"/>
                </a:cubicBezTo>
                <a:cubicBezTo>
                  <a:pt x="1858" y="2425"/>
                  <a:pt x="1807" y="2380"/>
                  <a:pt x="1776" y="2319"/>
                </a:cubicBezTo>
                <a:cubicBezTo>
                  <a:pt x="1755" y="2278"/>
                  <a:pt x="1740" y="2238"/>
                  <a:pt x="1713" y="2201"/>
                </a:cubicBezTo>
                <a:cubicBezTo>
                  <a:pt x="1717" y="2164"/>
                  <a:pt x="1708" y="2122"/>
                  <a:pt x="1728" y="2091"/>
                </a:cubicBezTo>
                <a:cubicBezTo>
                  <a:pt x="1753" y="2053"/>
                  <a:pt x="1825" y="2053"/>
                  <a:pt x="1863" y="2043"/>
                </a:cubicBezTo>
                <a:cubicBezTo>
                  <a:pt x="1881" y="2016"/>
                  <a:pt x="1877" y="1983"/>
                  <a:pt x="1894" y="1957"/>
                </a:cubicBezTo>
                <a:cubicBezTo>
                  <a:pt x="1919" y="1921"/>
                  <a:pt x="1956" y="1890"/>
                  <a:pt x="1981" y="1854"/>
                </a:cubicBezTo>
                <a:cubicBezTo>
                  <a:pt x="2016" y="1805"/>
                  <a:pt x="2034" y="1756"/>
                  <a:pt x="2084" y="1720"/>
                </a:cubicBezTo>
                <a:cubicBezTo>
                  <a:pt x="2091" y="1689"/>
                  <a:pt x="2105" y="1671"/>
                  <a:pt x="2115" y="1641"/>
                </a:cubicBezTo>
                <a:cubicBezTo>
                  <a:pt x="2049" y="1573"/>
                  <a:pt x="1960" y="1530"/>
                  <a:pt x="1902" y="1452"/>
                </a:cubicBezTo>
                <a:cubicBezTo>
                  <a:pt x="1810" y="1330"/>
                  <a:pt x="1947" y="1506"/>
                  <a:pt x="1847" y="1396"/>
                </a:cubicBezTo>
                <a:cubicBezTo>
                  <a:pt x="1829" y="1376"/>
                  <a:pt x="1799" y="1333"/>
                  <a:pt x="1799" y="1333"/>
                </a:cubicBezTo>
                <a:cubicBezTo>
                  <a:pt x="1784" y="1283"/>
                  <a:pt x="1806" y="1244"/>
                  <a:pt x="1823" y="1199"/>
                </a:cubicBezTo>
                <a:cubicBezTo>
                  <a:pt x="1827" y="1189"/>
                  <a:pt x="1825" y="1176"/>
                  <a:pt x="1831" y="1167"/>
                </a:cubicBezTo>
                <a:cubicBezTo>
                  <a:pt x="1872" y="1103"/>
                  <a:pt x="1975" y="1063"/>
                  <a:pt x="2028" y="1025"/>
                </a:cubicBezTo>
                <a:cubicBezTo>
                  <a:pt x="2039" y="1017"/>
                  <a:pt x="2048" y="1007"/>
                  <a:pt x="2060" y="1002"/>
                </a:cubicBezTo>
                <a:cubicBezTo>
                  <a:pt x="2082" y="992"/>
                  <a:pt x="2107" y="992"/>
                  <a:pt x="2131" y="986"/>
                </a:cubicBezTo>
                <a:cubicBezTo>
                  <a:pt x="2154" y="941"/>
                  <a:pt x="2179" y="897"/>
                  <a:pt x="2202" y="852"/>
                </a:cubicBezTo>
                <a:cubicBezTo>
                  <a:pt x="2208" y="802"/>
                  <a:pt x="2206" y="789"/>
                  <a:pt x="2218" y="749"/>
                </a:cubicBezTo>
                <a:cubicBezTo>
                  <a:pt x="2225" y="725"/>
                  <a:pt x="2233" y="702"/>
                  <a:pt x="2241" y="678"/>
                </a:cubicBezTo>
                <a:cubicBezTo>
                  <a:pt x="2244" y="670"/>
                  <a:pt x="2249" y="655"/>
                  <a:pt x="2249" y="655"/>
                </a:cubicBezTo>
                <a:cubicBezTo>
                  <a:pt x="2217" y="558"/>
                  <a:pt x="2121" y="485"/>
                  <a:pt x="2068" y="402"/>
                </a:cubicBezTo>
                <a:cubicBezTo>
                  <a:pt x="2055" y="381"/>
                  <a:pt x="2042" y="359"/>
                  <a:pt x="2028" y="339"/>
                </a:cubicBezTo>
                <a:cubicBezTo>
                  <a:pt x="2013" y="317"/>
                  <a:pt x="1981" y="276"/>
                  <a:pt x="1981" y="276"/>
                </a:cubicBezTo>
                <a:cubicBezTo>
                  <a:pt x="1960" y="213"/>
                  <a:pt x="1922" y="180"/>
                  <a:pt x="1871" y="142"/>
                </a:cubicBezTo>
                <a:cubicBezTo>
                  <a:pt x="1852" y="114"/>
                  <a:pt x="1840" y="97"/>
                  <a:pt x="1807" y="87"/>
                </a:cubicBezTo>
                <a:cubicBezTo>
                  <a:pt x="1761" y="51"/>
                  <a:pt x="1758" y="54"/>
                  <a:pt x="1697" y="63"/>
                </a:cubicBezTo>
                <a:cubicBezTo>
                  <a:pt x="1622" y="37"/>
                  <a:pt x="1555" y="10"/>
                  <a:pt x="1476" y="0"/>
                </a:cubicBezTo>
                <a:cubicBezTo>
                  <a:pt x="1323" y="6"/>
                  <a:pt x="1195" y="17"/>
                  <a:pt x="1042" y="23"/>
                </a:cubicBezTo>
                <a:cubicBezTo>
                  <a:pt x="1011" y="33"/>
                  <a:pt x="1000" y="57"/>
                  <a:pt x="971" y="71"/>
                </a:cubicBezTo>
                <a:cubicBezTo>
                  <a:pt x="963" y="75"/>
                  <a:pt x="954" y="75"/>
                  <a:pt x="947" y="79"/>
                </a:cubicBezTo>
                <a:cubicBezTo>
                  <a:pt x="931" y="88"/>
                  <a:pt x="900" y="110"/>
                  <a:pt x="900" y="110"/>
                </a:cubicBezTo>
                <a:cubicBezTo>
                  <a:pt x="881" y="138"/>
                  <a:pt x="870" y="155"/>
                  <a:pt x="837" y="165"/>
                </a:cubicBezTo>
                <a:cubicBezTo>
                  <a:pt x="832" y="173"/>
                  <a:pt x="828" y="183"/>
                  <a:pt x="821" y="189"/>
                </a:cubicBezTo>
                <a:cubicBezTo>
                  <a:pt x="807" y="202"/>
                  <a:pt x="774" y="221"/>
                  <a:pt x="774" y="221"/>
                </a:cubicBezTo>
                <a:cubicBezTo>
                  <a:pt x="762" y="325"/>
                  <a:pt x="784" y="284"/>
                  <a:pt x="726" y="2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xmlns="" id="{2DA07A66-0720-4594-810D-E6C3FE8C931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2734173" y="1124744"/>
            <a:ext cx="153888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4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Pessoas com Doença </a:t>
            </a:r>
            <a:r>
              <a:rPr lang="pt-BR" altLang="pt-BR" sz="3600" b="1" dirty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Renal Crônica</a:t>
            </a:r>
          </a:p>
        </p:txBody>
      </p:sp>
      <p:sp>
        <p:nvSpPr>
          <p:cNvPr id="39941" name="AutoShape 5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5955D7CA-6DAD-4E6A-843B-443C83E57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6" y="2636839"/>
            <a:ext cx="2232025" cy="1728787"/>
          </a:xfrm>
          <a:prstGeom prst="rightArrow">
            <a:avLst>
              <a:gd name="adj1" fmla="val 50000"/>
              <a:gd name="adj2" fmla="val 3227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pt-BR"/>
          </a:p>
        </p:txBody>
      </p:sp>
      <p:sp>
        <p:nvSpPr>
          <p:cNvPr id="39942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4A18B87-084F-414B-B608-3F62F358E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25" y="1052514"/>
            <a:ext cx="1944688" cy="511333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pt-BR"/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xmlns="" id="{2FDCA77C-DAE9-4BE9-9DA1-6DD5A2924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5151" y="2924175"/>
            <a:ext cx="187166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3200" b="1" dirty="0">
                <a:solidFill>
                  <a:schemeClr val="accent6">
                    <a:lumMod val="50000"/>
                  </a:schemeClr>
                </a:solidFill>
              </a:rPr>
              <a:t>Unidades de Diálise</a:t>
            </a:r>
          </a:p>
        </p:txBody>
      </p:sp>
      <p:sp>
        <p:nvSpPr>
          <p:cNvPr id="39944" name="Text Box 8">
            <a:extLst>
              <a:ext uri="{FF2B5EF4-FFF2-40B4-BE49-F238E27FC236}">
                <a16:creationId xmlns:a16="http://schemas.microsoft.com/office/drawing/2014/main" xmlns="" id="{FE155C8B-7746-48E9-95B1-7E70C0239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3105150"/>
            <a:ext cx="165576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600" b="1" dirty="0">
                <a:latin typeface="Times New Roman" panose="02020603050405020304" pitchFamily="18" charset="0"/>
              </a:rPr>
              <a:t>Identificação da necessidade de iniciar Diálise</a:t>
            </a:r>
          </a:p>
        </p:txBody>
      </p:sp>
      <p:sp>
        <p:nvSpPr>
          <p:cNvPr id="39945" name="AutoShape 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95C1B7F-F22B-4328-84AC-EB7815CED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310314"/>
            <a:ext cx="9144000" cy="358775"/>
          </a:xfrm>
          <a:prstGeom prst="wedgeRectCallout">
            <a:avLst>
              <a:gd name="adj1" fmla="val -32569"/>
              <a:gd name="adj2" fmla="val 43361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pt-BR" altLang="pt-B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Tempo</a:t>
            </a:r>
          </a:p>
        </p:txBody>
      </p:sp>
      <p:sp>
        <p:nvSpPr>
          <p:cNvPr id="39946" name="Line 10">
            <a:extLst>
              <a:ext uri="{FF2B5EF4-FFF2-40B4-BE49-F238E27FC236}">
                <a16:creationId xmlns:a16="http://schemas.microsoft.com/office/drawing/2014/main" xmlns="" id="{B7CA6EB4-BDB5-41E4-B259-E233EB2087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951" y="6777038"/>
            <a:ext cx="47529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9947" name="Text Box 11">
            <a:extLst>
              <a:ext uri="{FF2B5EF4-FFF2-40B4-BE49-F238E27FC236}">
                <a16:creationId xmlns:a16="http://schemas.microsoft.com/office/drawing/2014/main" xmlns="" id="{5AAE3F8D-D3A8-4BF6-AE1E-36CA58308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49" y="6302376"/>
            <a:ext cx="1889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 dirty="0">
                <a:latin typeface="+mj-lt"/>
              </a:rPr>
              <a:t>?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94C4A461-6040-46A0-ACEC-BBC4684D0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71CE563A-07F8-4C3E-B38E-FE881E370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3" grpId="0"/>
      <p:bldP spid="39944" grpId="0"/>
      <p:bldP spid="39945" grpId="0" animBg="1"/>
      <p:bldP spid="399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F7E51F-33CE-44AA-A740-F9D60E284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805"/>
            <a:ext cx="9848850" cy="1485900"/>
          </a:xfrm>
        </p:spPr>
        <p:txBody>
          <a:bodyPr/>
          <a:lstStyle/>
          <a:p>
            <a:r>
              <a:rPr lang="pt-BR" dirty="0"/>
              <a:t>Problemas na regulação da Hemodiálise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4E5ED27-B8B1-4083-81D9-3D3CF7049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3991D31-51AA-4BCD-AC17-FAB4FA94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D7C6B73-E775-4DAC-8224-CF4D2BDCB012}"/>
              </a:ext>
            </a:extLst>
          </p:cNvPr>
          <p:cNvSpPr txBox="1"/>
          <p:nvPr/>
        </p:nvSpPr>
        <p:spPr>
          <a:xfrm>
            <a:off x="1371600" y="2662484"/>
            <a:ext cx="10230374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Ocupação de vaga em hospital por paciente que deveria estar em programa ambulatorial</a:t>
            </a:r>
          </a:p>
        </p:txBody>
      </p:sp>
      <p:sp>
        <p:nvSpPr>
          <p:cNvPr id="6" name="CaixaDeTexto 5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5D1D2995-8C47-4C2F-9A8C-5CED706F8145}"/>
              </a:ext>
            </a:extLst>
          </p:cNvPr>
          <p:cNvSpPr txBox="1"/>
          <p:nvPr/>
        </p:nvSpPr>
        <p:spPr>
          <a:xfrm>
            <a:off x="1371600" y="3143450"/>
            <a:ext cx="10230374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Gastos com internação é infinitamente superior a sessão de Hemodiálise </a:t>
            </a:r>
          </a:p>
        </p:txBody>
      </p:sp>
      <p:sp>
        <p:nvSpPr>
          <p:cNvPr id="7" name="CaixaDeTexto 6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D2163F9A-67FE-4DEA-A9D9-10A96093BCFA}"/>
              </a:ext>
            </a:extLst>
          </p:cNvPr>
          <p:cNvSpPr txBox="1"/>
          <p:nvPr/>
        </p:nvSpPr>
        <p:spPr>
          <a:xfrm>
            <a:off x="1371600" y="3663106"/>
            <a:ext cx="1023037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Regulação com critérios que precisam ser revistos (Pacientes devem ser regulados para o mais próximo de sua residência. </a:t>
            </a:r>
          </a:p>
        </p:txBody>
      </p:sp>
      <p:sp>
        <p:nvSpPr>
          <p:cNvPr id="8" name="CaixaDeTexto 7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13FABD71-7EF6-4C48-B7B1-3B5D4C583EAE}"/>
              </a:ext>
            </a:extLst>
          </p:cNvPr>
          <p:cNvSpPr txBox="1"/>
          <p:nvPr/>
        </p:nvSpPr>
        <p:spPr>
          <a:xfrm>
            <a:off x="1371600" y="4386135"/>
            <a:ext cx="10230374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Fazer levantamento e intercambiar os pacientes.</a:t>
            </a:r>
          </a:p>
        </p:txBody>
      </p:sp>
      <p:sp>
        <p:nvSpPr>
          <p:cNvPr id="9" name="CaixaDeTexto 8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8F6DEBCE-9188-433E-9C31-3F7F846F0230}"/>
              </a:ext>
            </a:extLst>
          </p:cNvPr>
          <p:cNvSpPr txBox="1"/>
          <p:nvPr/>
        </p:nvSpPr>
        <p:spPr>
          <a:xfrm>
            <a:off x="1371600" y="4846624"/>
            <a:ext cx="10230374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Incentivar a diálise Peritoneal como 1ª escolha (Melhorar a remuneração com complementação)</a:t>
            </a:r>
          </a:p>
        </p:txBody>
      </p:sp>
      <p:sp>
        <p:nvSpPr>
          <p:cNvPr id="10" name="CaixaDeTexto 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C19E475C-4A70-4115-9BFD-0C35F84260A6}"/>
              </a:ext>
            </a:extLst>
          </p:cNvPr>
          <p:cNvSpPr txBox="1"/>
          <p:nvPr/>
        </p:nvSpPr>
        <p:spPr>
          <a:xfrm>
            <a:off x="1371600" y="5398271"/>
            <a:ext cx="1023037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O estado complementar o valor da hemodiálise com recursos próprios  (Aumento de oferta de vagas)</a:t>
            </a:r>
          </a:p>
        </p:txBody>
      </p:sp>
      <p:sp>
        <p:nvSpPr>
          <p:cNvPr id="11" name="CaixaDeTexto 10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5E57DC0F-D627-417C-A03A-D7ACE4C9E480}"/>
              </a:ext>
            </a:extLst>
          </p:cNvPr>
          <p:cNvSpPr txBox="1"/>
          <p:nvPr/>
        </p:nvSpPr>
        <p:spPr>
          <a:xfrm>
            <a:off x="1371600" y="1361250"/>
            <a:ext cx="10230374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Baixa remuneração da sessão de Hemodiálise e consequente diminuição de ofertas de vagas SUS</a:t>
            </a:r>
          </a:p>
        </p:txBody>
      </p:sp>
      <p:sp>
        <p:nvSpPr>
          <p:cNvPr id="12" name="CaixaDeTexto 11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85D4498-B67F-4CF6-92F5-55155DDBB224}"/>
              </a:ext>
            </a:extLst>
          </p:cNvPr>
          <p:cNvSpPr txBox="1"/>
          <p:nvPr/>
        </p:nvSpPr>
        <p:spPr>
          <a:xfrm>
            <a:off x="1371600" y="1873367"/>
            <a:ext cx="1023037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ü"/>
            </a:pPr>
            <a:r>
              <a:rPr lang="pt-BR" b="1" dirty="0"/>
              <a:t>Retenção da verba destinada a hemodiálise pelo Ministério da Saúde por vários Municípios de nosso estado </a:t>
            </a:r>
          </a:p>
        </p:txBody>
      </p:sp>
    </p:spTree>
    <p:extLst>
      <p:ext uri="{BB962C8B-B14F-4D97-AF65-F5344CB8AC3E}">
        <p14:creationId xmlns:p14="http://schemas.microsoft.com/office/powerpoint/2010/main" val="41815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107DEA-64FB-474A-903C-11756B027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Regulação de exames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EDB9325-59B2-4727-8F94-86C3EA4C5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Exames pré transplante deveriam ter prioridade.</a:t>
            </a:r>
          </a:p>
          <a:p>
            <a:r>
              <a:rPr lang="pt-BR" dirty="0"/>
              <a:t>Exames para tratamentos com risco de morte deveriam ter prioridade.</a:t>
            </a:r>
          </a:p>
          <a:p>
            <a:r>
              <a:rPr lang="pt-BR" dirty="0"/>
              <a:t>Caso não tenha o exame na rede pública ou ocorra demasiada demora deveria ser feito </a:t>
            </a:r>
            <a:r>
              <a:rPr lang="pt-BR" dirty="0" err="1"/>
              <a:t>convenios</a:t>
            </a:r>
            <a:r>
              <a:rPr lang="pt-BR" dirty="0"/>
              <a:t> com empresas particulares na área da saúde.</a:t>
            </a:r>
          </a:p>
          <a:p>
            <a:r>
              <a:rPr lang="pt-BR" dirty="0"/>
              <a:t>Executar ferramentas de reengenharia no Rio Imagem para que passe a funcionar e atender a grande demanda que temos em nosso estado.   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36847C9-A5DF-4D0E-AE00-828FBD285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2F169ED-A340-4CA5-A0FD-B657ED5F4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880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WordArt 2" descr="Máscara"/>
          <p:cNvSpPr>
            <a:spLocks noChangeArrowheads="1" noChangeShapeType="1" noTextEdit="1"/>
          </p:cNvSpPr>
          <p:nvPr/>
        </p:nvSpPr>
        <p:spPr bwMode="auto">
          <a:xfrm>
            <a:off x="3276600" y="609600"/>
            <a:ext cx="5862638" cy="5257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A50734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25000"/>
              </a:avLst>
            </a:prstTxWarp>
          </a:bodyPr>
          <a:lstStyle/>
          <a:p>
            <a:pPr algn="ctr"/>
            <a:r>
              <a:rPr lang="pt-BR" sz="3600" kern="10" dirty="0"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710524"/>
                  </a:outerShdw>
                </a:effectLst>
                <a:latin typeface="Arial Black"/>
              </a:rPr>
              <a:t>MÁSCARAS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151784" y="609601"/>
            <a:ext cx="625588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pt-BR" sz="43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Não podemos ter</a:t>
            </a:r>
            <a:endParaRPr lang="pt-BR" sz="43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032FB28-174B-429A-BABF-F83FCFB42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0" y="0"/>
            <a:ext cx="1139491" cy="85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B985CFE-98C9-4BC3-82A2-BD28A14ED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0"/>
            <a:ext cx="967740" cy="677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78368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8" grpId="0" animBg="1"/>
    </p:bldLst>
  </p:timing>
</p:sld>
</file>

<file path=ppt/theme/theme1.xml><?xml version="1.0" encoding="utf-8"?>
<a:theme xmlns:a="http://schemas.openxmlformats.org/drawingml/2006/main" name="Cortar">
  <a:themeElements>
    <a:clrScheme name="Cortar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ortar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rta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TM10001105[[fn=Corte]]</Template>
  <TotalTime>363</TotalTime>
  <Words>809</Words>
  <Application>Microsoft Office PowerPoint</Application>
  <PresentationFormat>Personalizar</PresentationFormat>
  <Paragraphs>92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Cortar</vt:lpstr>
      <vt:lpstr>Apresentação do PowerPoint</vt:lpstr>
      <vt:lpstr>A regulação em saúde </vt:lpstr>
      <vt:lpstr>O Caminho da Regulação</vt:lpstr>
      <vt:lpstr>Do lado dos pacientes...</vt:lpstr>
      <vt:lpstr>Ação da Defensoria Pública</vt:lpstr>
      <vt:lpstr>Cenário atual</vt:lpstr>
      <vt:lpstr>Problemas na regulação da Hemodiálise </vt:lpstr>
      <vt:lpstr>Regulação de exames</vt:lpstr>
      <vt:lpstr>Apresentação do PowerPoint</vt:lpstr>
      <vt:lpstr>Apresentação do PowerPoint</vt:lpstr>
      <vt:lpstr>Regulação de exames</vt:lpstr>
      <vt:lpstr> Interação e pactuação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Gilson Nascimento da Silva</dc:creator>
  <cp:lastModifiedBy>n</cp:lastModifiedBy>
  <cp:revision>31</cp:revision>
  <dcterms:created xsi:type="dcterms:W3CDTF">2019-07-10T21:58:01Z</dcterms:created>
  <dcterms:modified xsi:type="dcterms:W3CDTF">2007-08-20T05:51:02Z</dcterms:modified>
</cp:coreProperties>
</file>