
<file path=[Content_Types].xml><?xml version="1.0" encoding="utf-8"?>
<Types xmlns="http://schemas.openxmlformats.org/package/2006/content-types">
  <Override ContentType="application/vnd.openxmlformats-officedocument.presentationml.slide+xml" PartName="/ppt/slides/slide6.xml"/>
  <Override ContentType="application/vnd.openxmlformats-officedocument.presentationml.slide+xml" PartName="/ppt/slides/slide29.xml"/>
  <Override ContentType="application/vnd.openxmlformats-officedocument.presentationml.slide+xml" PartName="/ppt/slides/slide38.xml"/>
  <Override ContentType="application/vnd.openxmlformats-officedocument.presentationml.slide+xml" PartName="/ppt/slides/slide47.xml"/>
  <Override ContentType="application/vnd.openxmlformats-officedocument.presentationml.slide+xml" PartName="/ppt/slides/slide56.xml"/>
  <Override ContentType="application/vnd.openxmlformats-officedocument.presentationml.slide+xml" PartName="/ppt/slides/slide58.xml"/>
  <Override ContentType="application/vnd.openxmlformats-officedocument.presentationml.slideLayout+xml" PartName="/ppt/slideLayouts/slideLayout8.xml"/>
  <Override ContentType="application/vnd.openxmlformats-officedocument.presentationml.notesSlide+xml" PartName="/ppt/notesSlides/notesSlide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7.xml"/>
  <Override ContentType="application/vnd.openxmlformats-officedocument.presentationml.slide+xml" PartName="/ppt/slides/slide36.xml"/>
  <Override ContentType="application/vnd.openxmlformats-officedocument.presentationml.slide+xml" PartName="/ppt/slides/slide45.xml"/>
  <Override ContentType="application/vnd.openxmlformats-officedocument.presentationml.slide+xml" PartName="/ppt/slides/slide54.xml"/>
  <Override ContentType="application/vnd.openxmlformats-officedocument.presentationml.slideLayout+xml" PartName="/ppt/slideLayouts/slideLayout4.xml"/>
  <Override ContentType="application/vnd.openxmlformats-officedocument.presentationml.slideLayout+xml" PartName="/ppt/slideLayouts/slideLayout6.xml"/>
  <Override ContentType="application/vnd.openxmlformats-officedocument.presentationml.slide+xml" PartName="/ppt/slides/slide2.xml"/>
  <Override ContentType="application/vnd.openxmlformats-officedocument.presentationml.slide+xml" PartName="/ppt/slides/slide16.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43.xml"/>
  <Override ContentType="application/vnd.openxmlformats-officedocument.presentationml.slide+xml" PartName="/ppt/slides/slide52.xml"/>
  <Override ContentType="application/vnd.openxmlformats-officedocument.theme+xml" PartName="/ppt/theme/theme1.xml"/>
  <Override ContentType="application/vnd.openxmlformats-officedocument.presentationml.slideLayout+xml" PartName="/ppt/slideLayouts/slideLayout2.xml"/>
  <Default ContentType="application/vnd.openxmlformats-package.relationships+xml" Extension="rels"/>
  <Default ContentType="application/xml" Extension="xml"/>
  <Override ContentType="application/vnd.openxmlformats-officedocument.presentationml.slide+xml" PartName="/ppt/slides/slide14.xml"/>
  <Override ContentType="application/vnd.openxmlformats-officedocument.presentationml.slide+xml" PartName="/ppt/slides/slide23.xml"/>
  <Override ContentType="application/vnd.openxmlformats-officedocument.presentationml.slide+xml" PartName="/ppt/slides/slide32.xml"/>
  <Override ContentType="application/vnd.openxmlformats-officedocument.presentationml.slide+xml" PartName="/ppt/slides/slide41.xml"/>
  <Override ContentType="application/vnd.openxmlformats-officedocument.presentationml.slide+xml" PartName="/ppt/slides/slide50.xml"/>
  <Override ContentType="application/vnd.openxmlformats-officedocument.presentationml.notesMaster+xml" PartName="/ppt/notesMasters/notesMaster1.xml"/>
  <Override ContentType="application/vnd.openxmlformats-officedocument.presentationml.slide+xml" PartName="/ppt/slides/slide10.xml"/>
  <Override ContentType="application/vnd.openxmlformats-officedocument.presentationml.slide+xml" PartName="/ppt/slides/slide12.xml"/>
  <Override ContentType="application/vnd.openxmlformats-officedocument.presentationml.slide+xml" PartName="/ppt/slides/slide21.xml"/>
  <Override ContentType="application/vnd.openxmlformats-officedocument.presentationml.slide+xml" PartName="/ppt/slides/slide30.xml"/>
  <Override ContentType="application/vnd.openxmlformats-officedocument.presentationml.tableStyles+xml" PartName="/ppt/tableStyles.xml"/>
  <Override ContentType="application/vnd.openxmlformats-officedocument.presentationml.slideLayout+xml" PartName="/ppt/slideLayouts/slideLayout11.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49.xml"/>
  <Override ContentType="application/vnd.openxmlformats-officedocument.presentationml.slide+xml" PartName="/ppt/slides/slide59.xml"/>
  <Override ContentType="application/vnd.openxmlformats-officedocument.presentationml.viewProps+xml" PartName="/ppt/viewProps.xml"/>
  <Override ContentType="application/vnd.openxmlformats-officedocument.presentationml.slideLayout+xml" PartName="/ppt/slideLayouts/slideLayout9.xml"/>
  <Override ContentType="application/vnd.openxmlformats-package.core-properties+xml" PartName="/docProps/core.xml"/>
  <Override ContentType="application/vnd.openxmlformats-officedocument.presentationml.slide+xml" PartName="/ppt/slides/slide5.xml"/>
  <Override ContentType="application/vnd.openxmlformats-officedocument.presentationml.slide+xml" PartName="/ppt/slides/slide19.xml"/>
  <Override ContentType="application/vnd.openxmlformats-officedocument.presentationml.slide+xml" PartName="/ppt/slides/slide28.xml"/>
  <Override ContentType="application/vnd.openxmlformats-officedocument.presentationml.slide+xml" PartName="/ppt/slides/slide39.xml"/>
  <Override ContentType="application/vnd.openxmlformats-officedocument.presentationml.slide+xml" PartName="/ppt/slides/slide48.xml"/>
  <Override ContentType="application/vnd.openxmlformats-officedocument.presentationml.slide+xml" PartName="/ppt/slides/slide57.xml"/>
  <Override ContentType="application/vnd.openxmlformats-officedocument.presentationml.slideLayout+xml" PartName="/ppt/slideLayouts/slideLayout7.xml"/>
  <Default ContentType="image/png" Extension="png"/>
  <Override ContentType="application/vnd.openxmlformats-officedocument.presentationml.notesSlide+xml" PartName="/ppt/notesSlides/notesSlide1.xml"/>
  <Override ContentType="application/vnd.openxmlformats-officedocument.presentationml.slide+xml" PartName="/ppt/slides/slide3.xml"/>
  <Override ContentType="application/vnd.openxmlformats-officedocument.presentationml.slide+xml" PartName="/ppt/slides/slide17.xml"/>
  <Override ContentType="application/vnd.openxmlformats-officedocument.presentationml.slide+xml" PartName="/ppt/slides/slide26.xml"/>
  <Override ContentType="application/vnd.openxmlformats-officedocument.presentationml.slide+xml" PartName="/ppt/slides/slide37.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presProps+xml" PartName="/ppt/presProps.xml"/>
  <Override ContentType="application/vnd.openxmlformats-officedocument.presentationml.slideLayout+xml" PartName="/ppt/slideLayouts/slideLayout5.xml"/>
  <Override ContentType="application/vnd.openxmlformats-officedocument.theme+xml" PartName="/ppt/theme/theme2.xml"/>
  <Override ContentType="application/vnd.openxmlformats-officedocument.presentationml.slide+xml" PartName="/ppt/slides/slide1.xml"/>
  <Override ContentType="application/vnd.openxmlformats-officedocument.presentationml.slide+xml" PartName="/ppt/slides/slide15.xml"/>
  <Override ContentType="application/vnd.openxmlformats-officedocument.presentationml.slide+xml" PartName="/ppt/slides/slide24.xml"/>
  <Override ContentType="application/vnd.openxmlformats-officedocument.presentationml.slide+xml" PartName="/ppt/slides/slide33.xml"/>
  <Override ContentType="application/vnd.openxmlformats-officedocument.presentationml.slide+xml" PartName="/ppt/slides/slide35.xml"/>
  <Override ContentType="application/vnd.openxmlformats-officedocument.presentationml.slide+xml" PartName="/ppt/slides/slide44.xml"/>
  <Override ContentType="application/vnd.openxmlformats-officedocument.presentationml.slide+xml" PartName="/ppt/slides/slide53.xml"/>
  <Override ContentType="application/vnd.openxmlformats-officedocument.presentationml.slideLayout+xml" PartName="/ppt/slideLayouts/slideLayout3.xml"/>
  <Default ContentType="image/jpeg" Extension="jpeg"/>
  <Override ContentType="application/vnd.openxmlformats-officedocument.presentationml.presentation.main+xml" PartName="/ppt/presentation.xml"/>
  <Override ContentType="application/vnd.openxmlformats-officedocument.presentationml.slide+xml" PartName="/ppt/slides/slide13.xml"/>
  <Override ContentType="application/vnd.openxmlformats-officedocument.presentationml.slide+xml" PartName="/ppt/slides/slide22.xml"/>
  <Override ContentType="application/vnd.openxmlformats-officedocument.presentationml.slide+xml" PartName="/ppt/slides/slide31.xml"/>
  <Override ContentType="application/vnd.openxmlformats-officedocument.presentationml.slide+xml" PartName="/ppt/slides/slide42.xml"/>
  <Override ContentType="application/vnd.openxmlformats-officedocument.presentationml.slide+xml" PartName="/ppt/slides/slide51.xml"/>
  <Override ContentType="application/vnd.openxmlformats-officedocument.presentationml.slide+xml" PartName="/ppt/slides/slide60.xml"/>
  <Override ContentType="application/vnd.openxmlformats-officedocument.presentationml.slideLayout+xml" PartName="/ppt/slideLayouts/slideLayout1.xml"/>
  <Override ContentType="application/vnd.openxmlformats-officedocument.extended-properties+xml" PartName="/docProps/app.xml"/>
  <Override ContentType="application/vnd.openxmlformats-officedocument.presentationml.slide+xml" PartName="/ppt/slides/slide11.xml"/>
  <Override ContentType="application/vnd.openxmlformats-officedocument.presentationml.slide+xml" PartName="/ppt/slides/slide20.xml"/>
  <Override ContentType="application/vnd.openxmlformats-officedocument.presentationml.slide+xml" PartName="/ppt/slides/slide40.xml"/>
  <Override ContentType="application/vnd.openxmlformats-officedocument.presentationml.slideLayout+xml" PartName="/ppt/slideLayouts/slideLayout10.xml"/>
  <Override ContentType="application/vnd.openxmlformats-officedocument.custom-properties+xml" PartName="/docProps/custom.xml"/>
</Types>
</file>

<file path=_rels/.rels><?xml version="1.0" encoding="UTF-8" standalone="yes" ?><Relationships xmlns="http://schemas.openxmlformats.org/package/2006/relationships"><Relationship Id="rId3" Target="docProps/app.xml" Type="http://schemas.openxmlformats.org/officeDocument/2006/relationships/extended-properties"/><Relationship Id="rId2" Target="docProps/core.xml" Type="http://schemas.openxmlformats.org/package/2006/relationships/metadata/core-properties"/><Relationship Id="rId1" Target="ppt/presentation.xml" Type="http://schemas.openxmlformats.org/officeDocument/2006/relationships/officeDocument"/><Relationship Id="rId4" Target="docProps/custom.xml" Type="http://schemas.openxmlformats.org/officeDocument/2006/relationships/custom-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sldIdLst>
    <p:sldId id="329" r:id="rId2"/>
    <p:sldId id="330" r:id="rId3"/>
    <p:sldId id="388" r:id="rId4"/>
    <p:sldId id="389" r:id="rId5"/>
    <p:sldId id="390" r:id="rId6"/>
    <p:sldId id="331" r:id="rId7"/>
    <p:sldId id="361" r:id="rId8"/>
    <p:sldId id="362" r:id="rId9"/>
    <p:sldId id="363" r:id="rId10"/>
    <p:sldId id="366" r:id="rId11"/>
    <p:sldId id="373" r:id="rId12"/>
    <p:sldId id="374" r:id="rId13"/>
    <p:sldId id="379" r:id="rId14"/>
    <p:sldId id="402" r:id="rId15"/>
    <p:sldId id="296" r:id="rId16"/>
    <p:sldId id="367" r:id="rId17"/>
    <p:sldId id="369" r:id="rId18"/>
    <p:sldId id="290" r:id="rId19"/>
    <p:sldId id="288" r:id="rId20"/>
    <p:sldId id="392" r:id="rId21"/>
    <p:sldId id="297" r:id="rId22"/>
    <p:sldId id="378" r:id="rId23"/>
    <p:sldId id="294" r:id="rId24"/>
    <p:sldId id="257" r:id="rId25"/>
    <p:sldId id="381" r:id="rId26"/>
    <p:sldId id="300" r:id="rId27"/>
    <p:sldId id="393" r:id="rId28"/>
    <p:sldId id="268" r:id="rId29"/>
    <p:sldId id="372" r:id="rId30"/>
    <p:sldId id="391" r:id="rId31"/>
    <p:sldId id="341" r:id="rId32"/>
    <p:sldId id="396" r:id="rId33"/>
    <p:sldId id="394" r:id="rId34"/>
    <p:sldId id="395" r:id="rId35"/>
    <p:sldId id="303" r:id="rId36"/>
    <p:sldId id="302" r:id="rId37"/>
    <p:sldId id="346" r:id="rId38"/>
    <p:sldId id="377" r:id="rId39"/>
    <p:sldId id="280" r:id="rId40"/>
    <p:sldId id="317" r:id="rId41"/>
    <p:sldId id="334" r:id="rId42"/>
    <p:sldId id="375" r:id="rId43"/>
    <p:sldId id="360" r:id="rId44"/>
    <p:sldId id="325" r:id="rId45"/>
    <p:sldId id="400" r:id="rId46"/>
    <p:sldId id="399" r:id="rId47"/>
    <p:sldId id="333" r:id="rId48"/>
    <p:sldId id="299" r:id="rId49"/>
    <p:sldId id="315" r:id="rId50"/>
    <p:sldId id="401" r:id="rId51"/>
    <p:sldId id="287" r:id="rId52"/>
    <p:sldId id="384" r:id="rId53"/>
    <p:sldId id="283" r:id="rId54"/>
    <p:sldId id="284" r:id="rId55"/>
    <p:sldId id="308" r:id="rId56"/>
    <p:sldId id="320" r:id="rId57"/>
    <p:sldId id="380" r:id="rId58"/>
    <p:sldId id="350" r:id="rId59"/>
    <p:sldId id="376" r:id="rId60"/>
    <p:sldId id="354" r:id="rId61"/>
  </p:sldIdLst>
  <p:sldSz cx="9144000" cy="6858000" type="screen4x3"/>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009900"/>
    <a:srgbClr val="33CC33"/>
    <a:srgbClr val="008000"/>
    <a:srgbClr val="006666"/>
    <a:srgbClr val="0000CC"/>
    <a:srgbClr val="FFFFCC"/>
    <a:srgbClr val="EEEEEE"/>
    <a:srgbClr val="E2E2E2"/>
    <a:srgbClr val="FFCC9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078" autoAdjust="0"/>
  </p:normalViewPr>
  <p:slideViewPr>
    <p:cSldViewPr showGuides="1">
      <p:cViewPr>
        <p:scale>
          <a:sx n="63" d="100"/>
          <a:sy n="63" d="100"/>
        </p:scale>
        <p:origin x="-1284" y="-52"/>
      </p:cViewPr>
      <p:guideLst>
        <p:guide orient="horz" pos="2160"/>
        <p:guide pos="2880"/>
      </p:guideLst>
    </p:cSldViewPr>
  </p:slideViewPr>
  <p:notesTextViewPr>
    <p:cViewPr>
      <p:scale>
        <a:sx n="100" d="100"/>
        <a:sy n="100" d="100"/>
      </p:scale>
      <p:origin x="0" y="0"/>
    </p:cViewPr>
  </p:notesTextViewPr>
  <p:sorterViewPr>
    <p:cViewPr>
      <p:scale>
        <a:sx n="70" d="100"/>
        <a:sy n="70"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5E32689-767F-4728-8C65-E21DB64034BE}" type="datetimeFigureOut">
              <a:rPr lang="pt-BR" smtClean="0"/>
              <a:pPr/>
              <a:t>10/03/2020</a:t>
            </a:fld>
            <a:endParaRPr lang="pt-BR"/>
          </a:p>
        </p:txBody>
      </p:sp>
      <p:sp>
        <p:nvSpPr>
          <p:cNvPr id="4" name="Espaço Reservado para Imagem de Sli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6FD2F76-1BC7-4D9A-A195-BDA2C02EDBE8}" type="slidenum">
              <a:rPr lang="pt-BR" smtClean="0"/>
              <a:pPr/>
              <a:t>‹nº›</a:t>
            </a:fld>
            <a:endParaRPr lang="pt-B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p:spPr>
        <p:txBody>
          <a:bodyPr/>
          <a:lstStyle/>
          <a:p>
            <a:pPr eaLnBrk="1" hangingPunct="1"/>
            <a:endParaRPr lang="pt-BR" smtClean="0"/>
          </a:p>
        </p:txBody>
      </p:sp>
      <p:sp>
        <p:nvSpPr>
          <p:cNvPr id="97284" name="Slide Number Placeholder 3"/>
          <p:cNvSpPr>
            <a:spLocks noGrp="1"/>
          </p:cNvSpPr>
          <p:nvPr>
            <p:ph type="sldNum" sz="quarter" idx="5"/>
          </p:nvPr>
        </p:nvSpPr>
        <p:spPr>
          <a:noFill/>
        </p:spPr>
        <p:txBody>
          <a:bodyPr/>
          <a:lstStyle/>
          <a:p>
            <a:fld id="{3D034B26-9058-4B67-9C62-BCF32FD9F223}" type="slidenum">
              <a:rPr lang="pt-BR"/>
              <a:pPr/>
              <a:t>2</a:t>
            </a:fld>
            <a:endParaRPr lang="pt-B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2D7AC950-796D-40CB-8474-88BC8EE16BE6}" type="slidenum">
              <a:rPr lang="pt-BR" smtClean="0"/>
              <a:pPr/>
              <a:t>8</a:t>
            </a:fld>
            <a:endParaRPr lang="pt-BR" smtClean="0"/>
          </a:p>
        </p:txBody>
      </p:sp>
      <p:sp>
        <p:nvSpPr>
          <p:cNvPr id="65539"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B7FAD948-8A7F-4E83-A49D-DD5501F5573F}" type="slidenum">
              <a:rPr lang="en-US" sz="1200"/>
              <a:pPr algn="r"/>
              <a:t>8</a:t>
            </a:fld>
            <a:endParaRPr lang="en-US" sz="1200"/>
          </a:p>
        </p:txBody>
      </p:sp>
      <p:sp>
        <p:nvSpPr>
          <p:cNvPr id="65540" name="Rectangle 2"/>
          <p:cNvSpPr>
            <a:spLocks noGrp="1" noRot="1" noChangeAspect="1" noChangeArrowheads="1" noTextEdit="1"/>
          </p:cNvSpPr>
          <p:nvPr>
            <p:ph type="sldImg"/>
          </p:nvPr>
        </p:nvSpPr>
        <p:spPr>
          <a:ln/>
        </p:spPr>
      </p:sp>
      <p:sp>
        <p:nvSpPr>
          <p:cNvPr id="65541"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p>
            <a:fld id="{4539EFCE-68B1-4A24-9236-8A4A3E4A7843}" type="datetimeFigureOut">
              <a:rPr lang="pt-BR" smtClean="0"/>
              <a:pPr/>
              <a:t>10/03/2020</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A97D5C7D-8A9D-47F8-A0D0-204EB71C1D9E}" type="slidenum">
              <a:rPr lang="pt-BR" smtClean="0"/>
              <a:pPr/>
              <a:t>‹nº›</a:t>
            </a:fld>
            <a:endParaRPr lang="pt-B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4539EFCE-68B1-4A24-9236-8A4A3E4A7843}" type="datetimeFigureOut">
              <a:rPr lang="pt-BR" smtClean="0"/>
              <a:pPr/>
              <a:t>10/03/2020</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A97D5C7D-8A9D-47F8-A0D0-204EB71C1D9E}" type="slidenum">
              <a:rPr lang="pt-BR" smtClean="0"/>
              <a:pPr/>
              <a:t>‹nº›</a:t>
            </a:fld>
            <a:endParaRPr lang="pt-B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4539EFCE-68B1-4A24-9236-8A4A3E4A7843}" type="datetimeFigureOut">
              <a:rPr lang="pt-BR" smtClean="0"/>
              <a:pPr/>
              <a:t>10/03/2020</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A97D5C7D-8A9D-47F8-A0D0-204EB71C1D9E}" type="slidenum">
              <a:rPr lang="pt-BR" smtClean="0"/>
              <a:pPr/>
              <a:t>‹nº›</a:t>
            </a:fld>
            <a:endParaRPr lang="pt-B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4539EFCE-68B1-4A24-9236-8A4A3E4A7843}" type="datetimeFigureOut">
              <a:rPr lang="pt-BR" smtClean="0"/>
              <a:pPr/>
              <a:t>10/03/2020</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A97D5C7D-8A9D-47F8-A0D0-204EB71C1D9E}" type="slidenum">
              <a:rPr lang="pt-BR" smtClean="0"/>
              <a:pPr/>
              <a:t>‹nº›</a:t>
            </a:fld>
            <a:endParaRPr lang="pt-B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os estilos do texto mestre</a:t>
            </a:r>
          </a:p>
        </p:txBody>
      </p:sp>
      <p:sp>
        <p:nvSpPr>
          <p:cNvPr id="4" name="Espaço Reservado para Data 3"/>
          <p:cNvSpPr>
            <a:spLocks noGrp="1"/>
          </p:cNvSpPr>
          <p:nvPr>
            <p:ph type="dt" sz="half" idx="10"/>
          </p:nvPr>
        </p:nvSpPr>
        <p:spPr/>
        <p:txBody>
          <a:bodyPr/>
          <a:lstStyle/>
          <a:p>
            <a:fld id="{4539EFCE-68B1-4A24-9236-8A4A3E4A7843}" type="datetimeFigureOut">
              <a:rPr lang="pt-BR" smtClean="0"/>
              <a:pPr/>
              <a:t>10/03/2020</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A97D5C7D-8A9D-47F8-A0D0-204EB71C1D9E}" type="slidenum">
              <a:rPr lang="pt-BR" smtClean="0"/>
              <a:pPr/>
              <a:t>‹nº›</a:t>
            </a:fld>
            <a:endParaRPr lang="pt-B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p>
            <a:fld id="{4539EFCE-68B1-4A24-9236-8A4A3E4A7843}" type="datetimeFigureOut">
              <a:rPr lang="pt-BR" smtClean="0"/>
              <a:pPr/>
              <a:t>10/03/2020</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A97D5C7D-8A9D-47F8-A0D0-204EB71C1D9E}" type="slidenum">
              <a:rPr lang="pt-BR" smtClean="0"/>
              <a:pPr/>
              <a:t>‹nº›</a:t>
            </a:fld>
            <a:endParaRPr lang="pt-B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p>
            <a:fld id="{4539EFCE-68B1-4A24-9236-8A4A3E4A7843}" type="datetimeFigureOut">
              <a:rPr lang="pt-BR" smtClean="0"/>
              <a:pPr/>
              <a:t>10/03/2020</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A97D5C7D-8A9D-47F8-A0D0-204EB71C1D9E}" type="slidenum">
              <a:rPr lang="pt-BR" smtClean="0"/>
              <a:pPr/>
              <a:t>‹nº›</a:t>
            </a:fld>
            <a:endParaRPr lang="pt-B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Data 2"/>
          <p:cNvSpPr>
            <a:spLocks noGrp="1"/>
          </p:cNvSpPr>
          <p:nvPr>
            <p:ph type="dt" sz="half" idx="10"/>
          </p:nvPr>
        </p:nvSpPr>
        <p:spPr/>
        <p:txBody>
          <a:bodyPr/>
          <a:lstStyle/>
          <a:p>
            <a:fld id="{4539EFCE-68B1-4A24-9236-8A4A3E4A7843}" type="datetimeFigureOut">
              <a:rPr lang="pt-BR" smtClean="0"/>
              <a:pPr/>
              <a:t>10/03/2020</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A97D5C7D-8A9D-47F8-A0D0-204EB71C1D9E}" type="slidenum">
              <a:rPr lang="pt-BR" smtClean="0"/>
              <a:pPr/>
              <a:t>‹nº›</a:t>
            </a:fld>
            <a:endParaRPr lang="pt-B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4539EFCE-68B1-4A24-9236-8A4A3E4A7843}" type="datetimeFigureOut">
              <a:rPr lang="pt-BR" smtClean="0"/>
              <a:pPr/>
              <a:t>10/03/2020</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A97D5C7D-8A9D-47F8-A0D0-204EB71C1D9E}" type="slidenum">
              <a:rPr lang="pt-BR" smtClean="0"/>
              <a:pPr/>
              <a:t>‹nº›</a:t>
            </a:fld>
            <a:endParaRPr lang="pt-B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p:txBody>
          <a:bodyPr/>
          <a:lstStyle/>
          <a:p>
            <a:fld id="{4539EFCE-68B1-4A24-9236-8A4A3E4A7843}" type="datetimeFigureOut">
              <a:rPr lang="pt-BR" smtClean="0"/>
              <a:pPr/>
              <a:t>10/03/2020</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A97D5C7D-8A9D-47F8-A0D0-204EB71C1D9E}" type="slidenum">
              <a:rPr lang="pt-BR" smtClean="0"/>
              <a:pPr/>
              <a:t>‹nº›</a:t>
            </a:fld>
            <a:endParaRPr lang="pt-B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p:txBody>
          <a:bodyPr/>
          <a:lstStyle/>
          <a:p>
            <a:fld id="{4539EFCE-68B1-4A24-9236-8A4A3E4A7843}" type="datetimeFigureOut">
              <a:rPr lang="pt-BR" smtClean="0"/>
              <a:pPr/>
              <a:t>10/03/2020</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A97D5C7D-8A9D-47F8-A0D0-204EB71C1D9E}" type="slidenum">
              <a:rPr lang="pt-BR" smtClean="0"/>
              <a:pPr/>
              <a:t>‹nº›</a:t>
            </a:fld>
            <a:endParaRPr lang="pt-B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39EFCE-68B1-4A24-9236-8A4A3E4A7843}" type="datetimeFigureOut">
              <a:rPr lang="pt-BR" smtClean="0"/>
              <a:pPr/>
              <a:t>10/03/2020</a:t>
            </a:fld>
            <a:endParaRPr lang="pt-B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7D5C7D-8A9D-47F8-A0D0-204EB71C1D9E}" type="slidenum">
              <a:rPr lang="pt-BR" smtClean="0"/>
              <a:pPr/>
              <a:t>‹nº›</a:t>
            </a:fld>
            <a:endParaRPr lang="pt-B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arget="https://www.ncbi.nlm.nih.gov/core/lw/2.0/html/tileshop_pmc/tileshop_pmc_inline.html?title=Click%20on%20image%20to%20zoom&amp;p=PMC3&amp;id=4486061_nihms265109f1.jpg" TargetMode="External" Type="http://schemas.openxmlformats.org/officeDocument/2006/relationships/hyperlink"/><Relationship Id="rId2" Target="../media/image8.jpeg" Type="http://schemas.openxmlformats.org/officeDocument/2006/relationships/image"/><Relationship Id="rId1" Target="../slideLayouts/slideLayout2.xml" Type="http://schemas.openxmlformats.org/officeDocument/2006/relationships/slideLayout"/></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viralzone.expasy.org/30?outline=all_by_species"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arget="../media/image10.jpeg" Type="http://schemas.openxmlformats.org/officeDocument/2006/relationships/image"/><Relationship Id="rId1" Target="../slideLayouts/slideLayout7.xml" Type="http://schemas.openxmlformats.org/officeDocument/2006/relationships/slideLayout"/></Relationships>
</file>

<file path=ppt/slides/_rels/slide17.xml.rels><?xml version="1.0" encoding="UTF-8" standalone="yes" ?><Relationships xmlns="http://schemas.openxmlformats.org/package/2006/relationships"><Relationship Id="rId2" Target="../media/image11.jpeg" Type="http://schemas.openxmlformats.org/officeDocument/2006/relationships/image"/><Relationship Id="rId1" Target="../slideLayouts/slideLayout7.xml" Type="http://schemas.openxmlformats.org/officeDocument/2006/relationships/slideLayout"/></Relationships>
</file>

<file path=ppt/slides/_rels/slide18.xml.rels><?xml version="1.0" encoding="UTF-8" standalone="yes"?>
<Relationships xmlns="http://schemas.openxmlformats.org/package/2006/relationships"><Relationship Id="rId3" Type="http://schemas.openxmlformats.org/officeDocument/2006/relationships/hyperlink" Target="https://jvi.asm.org/content/jvi/81/1/20/F1.large.jpg" TargetMode="External"/><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arget="https://www.sinobiological.com/coronavirus-replication-a-6112.html" TargetMode="External" Type="http://schemas.openxmlformats.org/officeDocument/2006/relationships/hyperlink"/><Relationship Id="rId2" Target="../media/image13.jpeg" Type="http://schemas.openxmlformats.org/officeDocument/2006/relationships/image"/><Relationship Id="rId1" Target="../slideLayouts/slideLayout2.xml" Type="http://schemas.openxmlformats.org/officeDocument/2006/relationships/slideLayout"/></Relationships>
</file>

<file path=ppt/slides/_rels/slide2.xml.rels><?xml version="1.0" encoding="UTF-8" standalone="yes" ?><Relationships xmlns="http://schemas.openxmlformats.org/package/2006/relationships"><Relationship Id="rId3" Target="../media/image3.jpeg" Type="http://schemas.openxmlformats.org/officeDocument/2006/relationships/image"/><Relationship Id="rId2" Target="../notesSlides/notesSlide1.xml" Type="http://schemas.openxmlformats.org/officeDocument/2006/relationships/notesSlide"/><Relationship Id="rId1" Target="../slideLayouts/slideLayout2.xml" Type="http://schemas.openxmlformats.org/officeDocument/2006/relationships/slideLayout"/></Relationships>
</file>

<file path=ppt/slides/_rels/slide20.xml.rels><?xml version="1.0" encoding="UTF-8" standalone="yes"?>
<Relationships xmlns="http://schemas.openxmlformats.org/package/2006/relationships"><Relationship Id="rId3" Type="http://schemas.openxmlformats.org/officeDocument/2006/relationships/hyperlink" Target="https://www.frontiersin.org/files/Articles/383042/fimmu-09-01581-HTML/image_m/fimmu-09-01581-g001.jpg" TargetMode="External"/><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viralzone.expasy.org/30?outline=all_by_species" TargetMode="External"/><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arget="file:///E:\AD%20e%20AP%202018\2020\Middle%20East%20respiratory%20syndrome%20coronavirus%20Replication%20%20emm201576a.pdf" TargetMode="External" Type="http://schemas.openxmlformats.org/officeDocument/2006/relationships/hyperlink"/><Relationship Id="rId2" Target="../media/image17.jpeg" Type="http://schemas.openxmlformats.org/officeDocument/2006/relationships/image"/><Relationship Id="rId1" Target="../slideLayouts/slideLayout2.xml" Type="http://schemas.openxmlformats.org/officeDocument/2006/relationships/slideLayout"/></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arget="../media/image20.jpeg" Type="http://schemas.openxmlformats.org/officeDocument/2006/relationships/image"/><Relationship Id="rId2" Target="../media/image19.jpeg" Type="http://schemas.openxmlformats.org/officeDocument/2006/relationships/image"/><Relationship Id="rId1" Target="../slideLayouts/slideLayout2.xml" Type="http://schemas.openxmlformats.org/officeDocument/2006/relationships/slideLayout"/><Relationship Id="rId5" Target="https://faculty.washington.edu/dveesler/coronavirus-spike-structure/" TargetMode="External" Type="http://schemas.openxmlformats.org/officeDocument/2006/relationships/hyperlink"/><Relationship Id="rId4" Target="../media/image21.jpeg" Type="http://schemas.openxmlformats.org/officeDocument/2006/relationships/image"/></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www.virology.ws/2020/02/13/furin-cleavage-site-in-the-sars-cov-2-coronavirus-glycoprotein/"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arget="../media/image24.jpeg" Type="http://schemas.openxmlformats.org/officeDocument/2006/relationships/image"/><Relationship Id="rId1" Target="../slideLayouts/slideLayout7.xml" Type="http://schemas.openxmlformats.org/officeDocument/2006/relationships/slideLayout"/></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arget="../media/image26.jpeg" Type="http://schemas.openxmlformats.org/officeDocument/2006/relationships/image"/><Relationship Id="rId1" Target="../slideLayouts/slideLayout7.xml" Type="http://schemas.openxmlformats.org/officeDocument/2006/relationships/slideLayout"/></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hyperlink" Target="https://www.sciencedirect.com/science/article/pii/S0166354220300528" TargetMode="External"/><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www.sciencedirect.com/science/article/abs/pii/S0166354220300528" TargetMode="External"/><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arget="../media/image34.jpeg" Type="http://schemas.openxmlformats.org/officeDocument/2006/relationships/image"/><Relationship Id="rId1" Target="../slideLayouts/slideLayout2.xml" Type="http://schemas.openxmlformats.org/officeDocument/2006/relationships/slideLayout"/></Relationships>
</file>

<file path=ppt/slides/_rels/slide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arget="../media/image37.jpeg" Type="http://schemas.openxmlformats.org/officeDocument/2006/relationships/image"/><Relationship Id="rId2" Target="../media/image36.jpeg" Type="http://schemas.openxmlformats.org/officeDocument/2006/relationships/image"/><Relationship Id="rId1" Target="../slideLayouts/slideLayout2.xml" Type="http://schemas.openxmlformats.org/officeDocument/2006/relationships/slideLayout"/></Relationships>
</file>

<file path=ppt/slides/_rels/slide4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arget="../media/image40.jpeg" Type="http://schemas.openxmlformats.org/officeDocument/2006/relationships/image"/><Relationship Id="rId1" Target="../slideLayouts/slideLayout1.xml" Type="http://schemas.openxmlformats.org/officeDocument/2006/relationships/slideLayout"/></Relationships>
</file>

<file path=ppt/slides/_rels/slide48.xml.rels><?xml version="1.0" encoding="UTF-8" standalone="yes"?>
<Relationships xmlns="http://schemas.openxmlformats.org/package/2006/relationships"><Relationship Id="rId2" Type="http://schemas.openxmlformats.org/officeDocument/2006/relationships/hyperlink" Target="https://www.livescience.com/coronavirus-myths.html?utm_source=notification"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hyperlink" Target="https://www.livescience.com/can-coronavirus-be-cured.html?utm_source=notification"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arget="../media/image41.jpeg" Type="http://schemas.openxmlformats.org/officeDocument/2006/relationships/image"/><Relationship Id="rId1" Target="../slideLayouts/slideLayout1.xml" Type="http://schemas.openxmlformats.org/officeDocument/2006/relationships/slideLayout"/></Relationships>
</file>

<file path=ppt/slides/_rels/slide51.xml.rels><?xml version="1.0" encoding="UTF-8" standalone="yes" ?><Relationships xmlns="http://schemas.openxmlformats.org/package/2006/relationships"><Relationship Id="rId3" Target="../media/image43.png" Type="http://schemas.openxmlformats.org/officeDocument/2006/relationships/image"/><Relationship Id="rId2" Target="../media/image42.jpeg" Type="http://schemas.openxmlformats.org/officeDocument/2006/relationships/image"/><Relationship Id="rId1" Target="../slideLayouts/slideLayout2.xml" Type="http://schemas.openxmlformats.org/officeDocument/2006/relationships/slideLayout"/></Relationships>
</file>

<file path=ppt/slides/_rels/slide5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mailto:cvegvda.rio@gmail.com" TargetMode="External"/><Relationship Id="rId2" Type="http://schemas.openxmlformats.org/officeDocument/2006/relationships/hyperlink" Target="mailto:cievs.rio@gmail.com"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arget="../media/image47.jpeg" Type="http://schemas.openxmlformats.org/officeDocument/2006/relationships/image"/><Relationship Id="rId1" Target="../slideLayouts/slideLayout2.xml" Type="http://schemas.openxmlformats.org/officeDocument/2006/relationships/slideLayout"/></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arget="../media/image49.jpeg" Type="http://schemas.openxmlformats.org/officeDocument/2006/relationships/image"/><Relationship Id="rId1" Target="../slideLayouts/slideLayout2.xml" Type="http://schemas.openxmlformats.org/officeDocument/2006/relationships/slideLayout"/></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arget="../media/image6.jpeg" Type="http://schemas.openxmlformats.org/officeDocument/2006/relationships/image"/><Relationship Id="rId1" Target="../slideLayouts/slideLayout7.xml" Type="http://schemas.openxmlformats.org/officeDocument/2006/relationships/slideLayout"/></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l="12628" t="73669" r="12701" b="15291"/>
          <a:stretch>
            <a:fillRect/>
          </a:stretch>
        </p:blipFill>
        <p:spPr bwMode="auto">
          <a:xfrm>
            <a:off x="0" y="4725144"/>
            <a:ext cx="9144064" cy="936104"/>
          </a:xfrm>
          <a:prstGeom prst="rect">
            <a:avLst/>
          </a:prstGeom>
          <a:noFill/>
          <a:ln w="9525">
            <a:noFill/>
            <a:miter lim="800000"/>
            <a:headEnd/>
            <a:tailEnd/>
          </a:ln>
          <a:effectLst/>
        </p:spPr>
      </p:pic>
      <p:pic>
        <p:nvPicPr>
          <p:cNvPr id="3" name="Picture 2"/>
          <p:cNvPicPr>
            <a:picLocks noChangeAspect="1" noChangeArrowheads="1"/>
          </p:cNvPicPr>
          <p:nvPr/>
        </p:nvPicPr>
        <p:blipFill>
          <a:blip r:embed="rId2" cstate="print"/>
          <a:srcRect l="12628" r="12701" b="61609"/>
          <a:stretch>
            <a:fillRect/>
          </a:stretch>
        </p:blipFill>
        <p:spPr bwMode="auto">
          <a:xfrm>
            <a:off x="-64" y="0"/>
            <a:ext cx="9144064" cy="2643206"/>
          </a:xfrm>
          <a:prstGeom prst="rect">
            <a:avLst/>
          </a:prstGeom>
          <a:noFill/>
          <a:ln w="9525">
            <a:noFill/>
            <a:miter lim="800000"/>
            <a:headEnd/>
            <a:tailEnd/>
          </a:ln>
          <a:effectLst/>
        </p:spPr>
      </p:pic>
      <p:sp>
        <p:nvSpPr>
          <p:cNvPr id="5" name="CaixaDeTexto 4"/>
          <p:cNvSpPr txBox="1"/>
          <p:nvPr/>
        </p:nvSpPr>
        <p:spPr>
          <a:xfrm>
            <a:off x="0" y="2704852"/>
            <a:ext cx="9144000" cy="830997"/>
          </a:xfrm>
          <a:prstGeom prst="rect">
            <a:avLst/>
          </a:prstGeom>
          <a:noFill/>
        </p:spPr>
        <p:txBody>
          <a:bodyPr wrap="square" rtlCol="0">
            <a:spAutoFit/>
          </a:bodyPr>
          <a:lstStyle/>
          <a:p>
            <a:pPr algn="ctr"/>
            <a:r>
              <a:rPr lang="pt-BR" sz="4800" dirty="0" smtClean="0">
                <a:solidFill>
                  <a:srgbClr val="FFFF66"/>
                </a:solidFill>
              </a:rPr>
              <a:t> </a:t>
            </a:r>
          </a:p>
        </p:txBody>
      </p:sp>
      <p:sp>
        <p:nvSpPr>
          <p:cNvPr id="6" name="CaixaDeTexto 5"/>
          <p:cNvSpPr txBox="1"/>
          <p:nvPr/>
        </p:nvSpPr>
        <p:spPr>
          <a:xfrm>
            <a:off x="7416" y="2708920"/>
            <a:ext cx="9136584" cy="1723549"/>
          </a:xfrm>
          <a:prstGeom prst="rect">
            <a:avLst/>
          </a:prstGeom>
          <a:noFill/>
        </p:spPr>
        <p:txBody>
          <a:bodyPr wrap="square" rtlCol="0">
            <a:spAutoFit/>
          </a:bodyPr>
          <a:lstStyle/>
          <a:p>
            <a:pPr algn="ctr"/>
            <a:r>
              <a:rPr lang="pt-BR" sz="6600" dirty="0" err="1" smtClean="0">
                <a:solidFill>
                  <a:srgbClr val="FFFF66"/>
                </a:solidFill>
              </a:rPr>
              <a:t>Coronavirose</a:t>
            </a:r>
            <a:r>
              <a:rPr lang="pt-BR" sz="6600" dirty="0" smtClean="0">
                <a:solidFill>
                  <a:srgbClr val="FFFF66"/>
                </a:solidFill>
              </a:rPr>
              <a:t>: COVID-19</a:t>
            </a:r>
            <a:endParaRPr lang="pt-BR" sz="6000" dirty="0" smtClean="0">
              <a:solidFill>
                <a:srgbClr val="FFFF66"/>
              </a:solidFill>
            </a:endParaRPr>
          </a:p>
          <a:p>
            <a:pPr algn="ctr"/>
            <a:r>
              <a:rPr lang="pt-BR" sz="4000" dirty="0" smtClean="0">
                <a:solidFill>
                  <a:srgbClr val="FFFF66"/>
                </a:solidFill>
              </a:rPr>
              <a:t>Os Vírus, a Virose e a </a:t>
            </a:r>
            <a:r>
              <a:rPr lang="pt-BR" sz="4000" dirty="0" err="1" smtClean="0">
                <a:solidFill>
                  <a:srgbClr val="FFFF66"/>
                </a:solidFill>
              </a:rPr>
              <a:t>Interferose</a:t>
            </a:r>
            <a:r>
              <a:rPr lang="pt-BR" sz="4000" dirty="0" smtClean="0">
                <a:solidFill>
                  <a:srgbClr val="FFFF66"/>
                </a:solidFill>
              </a:rPr>
              <a:t> </a:t>
            </a:r>
            <a:endParaRPr lang="pt-BR" sz="4000" dirty="0"/>
          </a:p>
        </p:txBody>
      </p:sp>
      <p:sp>
        <p:nvSpPr>
          <p:cNvPr id="7" name="CaixaDeTexto 6"/>
          <p:cNvSpPr txBox="1"/>
          <p:nvPr/>
        </p:nvSpPr>
        <p:spPr>
          <a:xfrm>
            <a:off x="0" y="6021288"/>
            <a:ext cx="9144000" cy="523220"/>
          </a:xfrm>
          <a:prstGeom prst="rect">
            <a:avLst/>
          </a:prstGeom>
          <a:noFill/>
        </p:spPr>
        <p:txBody>
          <a:bodyPr wrap="square" rtlCol="0">
            <a:spAutoFit/>
          </a:bodyPr>
          <a:lstStyle/>
          <a:p>
            <a:pPr algn="ctr"/>
            <a:r>
              <a:rPr lang="pt-BR" sz="2800" dirty="0" smtClean="0">
                <a:solidFill>
                  <a:schemeClr val="bg1"/>
                </a:solidFill>
              </a:rPr>
              <a:t>Conselho Estadual de Saúde – CES/RJ,  10/03/20</a:t>
            </a:r>
            <a:endParaRPr lang="pt-BR" sz="2800" dirty="0">
              <a:solidFill>
                <a:schemeClr val="bg1"/>
              </a:solidFill>
            </a:endParaRPr>
          </a:p>
        </p:txBody>
      </p:sp>
      <p:pic>
        <p:nvPicPr>
          <p:cNvPr id="8" name="Picture 2"/>
          <p:cNvPicPr>
            <a:picLocks noChangeAspect="1" noChangeArrowheads="1"/>
          </p:cNvPicPr>
          <p:nvPr/>
        </p:nvPicPr>
        <p:blipFill>
          <a:blip r:embed="rId2" cstate="print"/>
          <a:srcRect l="31445" r="12701" b="61609"/>
          <a:stretch>
            <a:fillRect/>
          </a:stretch>
        </p:blipFill>
        <p:spPr bwMode="auto">
          <a:xfrm>
            <a:off x="2051720" y="327774"/>
            <a:ext cx="5039608" cy="1947529"/>
          </a:xfrm>
          <a:prstGeom prst="rect">
            <a:avLst/>
          </a:prstGeom>
          <a:noFill/>
          <a:ln w="9525">
            <a:noFill/>
            <a:miter lim="800000"/>
            <a:headEnd/>
            <a:tailEnd/>
          </a:ln>
          <a:effectLst/>
        </p:spPr>
      </p:pic>
      <p:pic>
        <p:nvPicPr>
          <p:cNvPr id="1026" name="Picture 2"/>
          <p:cNvPicPr>
            <a:picLocks noChangeAspect="1" noChangeArrowheads="1"/>
          </p:cNvPicPr>
          <p:nvPr/>
        </p:nvPicPr>
        <p:blipFill>
          <a:blip r:embed="rId3" cstate="print"/>
          <a:srcRect l="46950" t="46850" r="33560" b="19550"/>
          <a:stretch>
            <a:fillRect/>
          </a:stretch>
        </p:blipFill>
        <p:spPr bwMode="auto">
          <a:xfrm>
            <a:off x="7092280" y="430064"/>
            <a:ext cx="1867707" cy="181111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12628" r="12701"/>
          <a:stretch>
            <a:fillRect/>
          </a:stretch>
        </p:blipFill>
        <p:spPr bwMode="auto">
          <a:xfrm>
            <a:off x="-1" y="0"/>
            <a:ext cx="9144001"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6666"/>
        </a:solidFill>
        <a:effectLst/>
      </p:bgPr>
    </p:bg>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a:off x="0" y="260350"/>
            <a:ext cx="9144000" cy="1311275"/>
          </a:xfrm>
          <a:prstGeom prst="rect">
            <a:avLst/>
          </a:prstGeom>
          <a:noFill/>
          <a:ln w="9525">
            <a:noFill/>
            <a:miter lim="800000"/>
            <a:headEnd/>
            <a:tailEnd/>
          </a:ln>
        </p:spPr>
        <p:txBody>
          <a:bodyPr>
            <a:spAutoFit/>
          </a:bodyPr>
          <a:lstStyle/>
          <a:p>
            <a:pPr algn="ctr">
              <a:spcBef>
                <a:spcPct val="50000"/>
              </a:spcBef>
            </a:pPr>
            <a:r>
              <a:rPr lang="pt-BR" sz="4000" b="1" dirty="0">
                <a:solidFill>
                  <a:schemeClr val="bg1"/>
                </a:solidFill>
              </a:rPr>
              <a:t>Virologia = Ciência que estuda os vírus e as viroses</a:t>
            </a:r>
          </a:p>
        </p:txBody>
      </p:sp>
      <p:sp>
        <p:nvSpPr>
          <p:cNvPr id="25603" name="Text Box 3"/>
          <p:cNvSpPr txBox="1">
            <a:spLocks noChangeArrowheads="1"/>
          </p:cNvSpPr>
          <p:nvPr/>
        </p:nvSpPr>
        <p:spPr bwMode="auto">
          <a:xfrm>
            <a:off x="0" y="1700808"/>
            <a:ext cx="9144000" cy="2372957"/>
          </a:xfrm>
          <a:prstGeom prst="rect">
            <a:avLst/>
          </a:prstGeom>
          <a:solidFill>
            <a:srgbClr val="FFFF99"/>
          </a:solidFill>
          <a:ln w="9525">
            <a:noFill/>
            <a:miter lim="800000"/>
            <a:headEnd/>
            <a:tailEnd/>
          </a:ln>
        </p:spPr>
        <p:txBody>
          <a:bodyPr>
            <a:spAutoFit/>
          </a:bodyPr>
          <a:lstStyle/>
          <a:p>
            <a:pPr algn="just">
              <a:lnSpc>
                <a:spcPct val="130000"/>
              </a:lnSpc>
              <a:spcBef>
                <a:spcPct val="50000"/>
              </a:spcBef>
            </a:pPr>
            <a:r>
              <a:rPr lang="pt-BR" sz="2600" b="1" dirty="0"/>
              <a:t>Vírus = são arranjos moleculares especializados em transferir material genético para o interior das células</a:t>
            </a:r>
            <a:r>
              <a:rPr lang="pt-BR" sz="2600" b="1" dirty="0" smtClean="0"/>
              <a:t>.</a:t>
            </a:r>
          </a:p>
          <a:p>
            <a:pPr algn="just">
              <a:lnSpc>
                <a:spcPct val="130000"/>
              </a:lnSpc>
              <a:spcBef>
                <a:spcPct val="50000"/>
              </a:spcBef>
            </a:pPr>
            <a:r>
              <a:rPr lang="pt-BR" sz="2600" b="1" dirty="0" smtClean="0"/>
              <a:t>Os vírus podem ser dos tipos: clássicos (&lt;200 </a:t>
            </a:r>
            <a:r>
              <a:rPr lang="pt-BR" sz="2600" b="1" dirty="0" err="1" smtClean="0"/>
              <a:t>nm</a:t>
            </a:r>
            <a:r>
              <a:rPr lang="pt-BR" sz="2600" b="1" dirty="0" smtClean="0"/>
              <a:t>) e vírus Gigantes (&gt; 200 </a:t>
            </a:r>
            <a:r>
              <a:rPr lang="pt-BR" sz="2600" b="1" dirty="0" err="1" smtClean="0"/>
              <a:t>nm</a:t>
            </a:r>
            <a:r>
              <a:rPr lang="pt-BR" sz="2600" b="1" dirty="0" smtClean="0"/>
              <a:t>) </a:t>
            </a:r>
            <a:endParaRPr lang="pt-BR" sz="2600" b="1" dirty="0"/>
          </a:p>
        </p:txBody>
      </p:sp>
      <p:sp>
        <p:nvSpPr>
          <p:cNvPr id="25604" name="Text Box 6"/>
          <p:cNvSpPr txBox="1">
            <a:spLocks noChangeArrowheads="1"/>
          </p:cNvSpPr>
          <p:nvPr/>
        </p:nvSpPr>
        <p:spPr bwMode="auto">
          <a:xfrm>
            <a:off x="0" y="4221163"/>
            <a:ext cx="9144000" cy="1639887"/>
          </a:xfrm>
          <a:prstGeom prst="rect">
            <a:avLst/>
          </a:prstGeom>
          <a:solidFill>
            <a:srgbClr val="FFFFA3"/>
          </a:solidFill>
          <a:ln w="9525">
            <a:noFill/>
            <a:miter lim="800000"/>
            <a:headEnd/>
            <a:tailEnd/>
          </a:ln>
        </p:spPr>
        <p:txBody>
          <a:bodyPr>
            <a:spAutoFit/>
          </a:bodyPr>
          <a:lstStyle/>
          <a:p>
            <a:pPr algn="just">
              <a:lnSpc>
                <a:spcPct val="130000"/>
              </a:lnSpc>
              <a:spcBef>
                <a:spcPct val="50000"/>
              </a:spcBef>
            </a:pPr>
            <a:r>
              <a:rPr lang="pt-BR" sz="2600" b="1" dirty="0"/>
              <a:t>Virose = (vírus+</a:t>
            </a:r>
            <a:r>
              <a:rPr lang="pt-BR" sz="2600" b="1" dirty="0" err="1"/>
              <a:t>ose</a:t>
            </a:r>
            <a:r>
              <a:rPr lang="pt-BR" sz="2600" b="1" dirty="0"/>
              <a:t>), (</a:t>
            </a:r>
            <a:r>
              <a:rPr lang="pt-BR" sz="2600" b="1" dirty="0" err="1"/>
              <a:t>ose</a:t>
            </a:r>
            <a:r>
              <a:rPr lang="pt-BR" sz="2600" b="1" dirty="0"/>
              <a:t> = cheio, muito) Fenômeno  observado em células vivas quando estão sintetizando os produtos codificados por ácidos </a:t>
            </a:r>
            <a:r>
              <a:rPr lang="pt-BR" sz="2600" b="1" dirty="0" err="1"/>
              <a:t>nucléicos</a:t>
            </a:r>
            <a:r>
              <a:rPr lang="pt-BR" sz="2600" b="1" dirty="0"/>
              <a:t> virais.</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6666"/>
        </a:solidFill>
        <a:effectLst/>
      </p:bgPr>
    </p:bg>
    <p:spTree>
      <p:nvGrpSpPr>
        <p:cNvPr id="1" name=""/>
        <p:cNvGrpSpPr/>
        <p:nvPr/>
      </p:nvGrpSpPr>
      <p:grpSpPr>
        <a:xfrm>
          <a:off x="0" y="0"/>
          <a:ext cx="0" cy="0"/>
          <a:chOff x="0" y="0"/>
          <a:chExt cx="0" cy="0"/>
        </a:xfrm>
      </p:grpSpPr>
      <p:sp>
        <p:nvSpPr>
          <p:cNvPr id="26626" name="Text Box 3"/>
          <p:cNvSpPr txBox="1">
            <a:spLocks noChangeArrowheads="1"/>
          </p:cNvSpPr>
          <p:nvPr/>
        </p:nvSpPr>
        <p:spPr bwMode="auto">
          <a:xfrm>
            <a:off x="0" y="300375"/>
            <a:ext cx="9144000" cy="2336537"/>
          </a:xfrm>
          <a:prstGeom prst="rect">
            <a:avLst/>
          </a:prstGeom>
          <a:solidFill>
            <a:srgbClr val="FFFF99"/>
          </a:solidFill>
          <a:ln w="9525">
            <a:noFill/>
            <a:miter lim="800000"/>
            <a:headEnd/>
            <a:tailEnd/>
          </a:ln>
        </p:spPr>
        <p:txBody>
          <a:bodyPr>
            <a:spAutoFit/>
          </a:bodyPr>
          <a:lstStyle/>
          <a:p>
            <a:pPr algn="ctr">
              <a:lnSpc>
                <a:spcPts val="3500"/>
              </a:lnSpc>
              <a:spcBef>
                <a:spcPct val="50000"/>
              </a:spcBef>
            </a:pPr>
            <a:r>
              <a:rPr lang="pt-BR" sz="2600" b="1" dirty="0" smtClean="0"/>
              <a:t>As partículas de Vírus clássicos, </a:t>
            </a:r>
            <a:r>
              <a:rPr lang="pt-BR" sz="2600" b="1" dirty="0"/>
              <a:t>quando examinados quimicamente, são arranjos moleculares constituídos </a:t>
            </a:r>
            <a:r>
              <a:rPr lang="pt-BR" sz="2600" b="1" dirty="0" smtClean="0"/>
              <a:t>por  um tipo de ácido </a:t>
            </a:r>
            <a:r>
              <a:rPr lang="pt-BR" sz="2600" b="1" dirty="0" err="1"/>
              <a:t>nucléico</a:t>
            </a:r>
            <a:r>
              <a:rPr lang="pt-BR" sz="2600" b="1" dirty="0"/>
              <a:t> e proteínas. Lipídios estão presentes em alguns tipos virais. </a:t>
            </a:r>
            <a:r>
              <a:rPr lang="pt-BR" sz="2600" b="1" dirty="0" smtClean="0"/>
              <a:t> Já as partículas dos  vírus Gigantes  contêm  DNA, RNA como fatores </a:t>
            </a:r>
            <a:r>
              <a:rPr lang="pt-BR" sz="2600" b="1" dirty="0" err="1" smtClean="0"/>
              <a:t>traducionais</a:t>
            </a:r>
            <a:r>
              <a:rPr lang="pt-BR" sz="2600" b="1" dirty="0" smtClean="0"/>
              <a:t> (</a:t>
            </a:r>
            <a:r>
              <a:rPr lang="pt-BR" sz="2600" b="1" dirty="0" err="1" smtClean="0"/>
              <a:t>RNAt</a:t>
            </a:r>
            <a:r>
              <a:rPr lang="pt-BR" sz="2600" b="1" dirty="0" smtClean="0"/>
              <a:t>, </a:t>
            </a:r>
            <a:r>
              <a:rPr lang="pt-BR" sz="2600" b="1" dirty="0" err="1" smtClean="0"/>
              <a:t>RNAr</a:t>
            </a:r>
            <a:r>
              <a:rPr lang="pt-BR" sz="2600" b="1" dirty="0" smtClean="0"/>
              <a:t>);</a:t>
            </a:r>
            <a:endParaRPr lang="pt-BR" sz="2600" b="1" dirty="0"/>
          </a:p>
        </p:txBody>
      </p:sp>
      <p:sp>
        <p:nvSpPr>
          <p:cNvPr id="26627" name="Text Box 5"/>
          <p:cNvSpPr txBox="1">
            <a:spLocks noChangeArrowheads="1"/>
          </p:cNvSpPr>
          <p:nvPr/>
        </p:nvSpPr>
        <p:spPr bwMode="auto">
          <a:xfrm>
            <a:off x="0" y="4653136"/>
            <a:ext cx="9144000" cy="1887696"/>
          </a:xfrm>
          <a:prstGeom prst="rect">
            <a:avLst/>
          </a:prstGeom>
          <a:solidFill>
            <a:srgbClr val="FFFF99"/>
          </a:solidFill>
          <a:ln w="9525">
            <a:noFill/>
            <a:miter lim="800000"/>
            <a:headEnd/>
            <a:tailEnd/>
          </a:ln>
        </p:spPr>
        <p:txBody>
          <a:bodyPr>
            <a:spAutoFit/>
          </a:bodyPr>
          <a:lstStyle/>
          <a:p>
            <a:pPr algn="ctr">
              <a:lnSpc>
                <a:spcPts val="3500"/>
              </a:lnSpc>
              <a:spcBef>
                <a:spcPct val="50000"/>
              </a:spcBef>
            </a:pPr>
            <a:r>
              <a:rPr lang="pt-BR" sz="2600" b="1" dirty="0"/>
              <a:t>As infecções virais podem ser </a:t>
            </a:r>
            <a:r>
              <a:rPr lang="pt-BR" sz="2600" b="1" dirty="0" smtClean="0"/>
              <a:t>aparente (Sintomas) </a:t>
            </a:r>
            <a:r>
              <a:rPr lang="pt-BR" sz="2600" b="1" dirty="0"/>
              <a:t>ou </a:t>
            </a:r>
            <a:r>
              <a:rPr lang="pt-BR" sz="2600" b="1" dirty="0" err="1"/>
              <a:t>inaparente</a:t>
            </a:r>
            <a:r>
              <a:rPr lang="pt-BR" sz="2600" b="1" dirty="0"/>
              <a:t>, </a:t>
            </a:r>
            <a:r>
              <a:rPr lang="pt-BR" sz="2600" b="1" dirty="0" smtClean="0"/>
              <a:t> (Sem Sintomas) dependendo </a:t>
            </a:r>
            <a:r>
              <a:rPr lang="pt-BR" sz="2600" b="1" dirty="0"/>
              <a:t>da quantidade de </a:t>
            </a:r>
            <a:r>
              <a:rPr lang="pt-BR" sz="2600" b="1" dirty="0" smtClean="0"/>
              <a:t>células, </a:t>
            </a:r>
            <a:r>
              <a:rPr lang="pt-BR" sz="2600" b="1" dirty="0"/>
              <a:t>com capacidade para produzir os  componentes </a:t>
            </a:r>
            <a:r>
              <a:rPr lang="pt-BR" sz="2600" b="1" dirty="0" smtClean="0"/>
              <a:t>virais, </a:t>
            </a:r>
            <a:r>
              <a:rPr lang="pt-BR" sz="2600" b="1" dirty="0"/>
              <a:t>que </a:t>
            </a:r>
            <a:r>
              <a:rPr lang="pt-BR" sz="2600" b="1" dirty="0" smtClean="0"/>
              <a:t>a pessoa possui</a:t>
            </a:r>
            <a:r>
              <a:rPr lang="pt-BR" sz="2600" b="1" dirty="0"/>
              <a:t>. </a:t>
            </a:r>
          </a:p>
        </p:txBody>
      </p:sp>
      <p:sp>
        <p:nvSpPr>
          <p:cNvPr id="26628" name="Text Box 7"/>
          <p:cNvSpPr txBox="1">
            <a:spLocks noChangeArrowheads="1"/>
          </p:cNvSpPr>
          <p:nvPr/>
        </p:nvSpPr>
        <p:spPr bwMode="auto">
          <a:xfrm>
            <a:off x="0" y="2926249"/>
            <a:ext cx="9144000" cy="1438855"/>
          </a:xfrm>
          <a:prstGeom prst="rect">
            <a:avLst/>
          </a:prstGeom>
          <a:solidFill>
            <a:srgbClr val="FFFFA3"/>
          </a:solidFill>
          <a:ln w="9525">
            <a:noFill/>
            <a:miter lim="800000"/>
            <a:headEnd/>
            <a:tailEnd/>
          </a:ln>
        </p:spPr>
        <p:txBody>
          <a:bodyPr>
            <a:spAutoFit/>
          </a:bodyPr>
          <a:lstStyle/>
          <a:p>
            <a:pPr algn="ctr">
              <a:lnSpc>
                <a:spcPts val="3500"/>
              </a:lnSpc>
              <a:spcBef>
                <a:spcPct val="50000"/>
              </a:spcBef>
            </a:pPr>
            <a:r>
              <a:rPr lang="pt-BR" sz="2600" b="1" dirty="0" smtClean="0"/>
              <a:t>Virose como infecção humana = Fenômeno que acomete indivíduos competentes.. A competência esta relacionada com o potencial enzimático das células  (PEC) do indivíduo.</a:t>
            </a:r>
            <a:endParaRPr lang="pt-BR" sz="2600" b="1"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0" y="2213282"/>
            <a:ext cx="9396536" cy="2800767"/>
          </a:xfrm>
          <a:prstGeom prst="rect">
            <a:avLst/>
          </a:prstGeom>
          <a:noFill/>
        </p:spPr>
        <p:txBody>
          <a:bodyPr wrap="square" rtlCol="0">
            <a:spAutoFit/>
          </a:bodyPr>
          <a:lstStyle/>
          <a:p>
            <a:r>
              <a:rPr lang="pt-BR" sz="4000" dirty="0" smtClean="0"/>
              <a:t>Ordem: </a:t>
            </a:r>
            <a:r>
              <a:rPr lang="pt-BR" sz="4000" dirty="0" err="1" smtClean="0"/>
              <a:t>Nidovirales</a:t>
            </a:r>
            <a:endParaRPr lang="pt-BR" sz="4000" dirty="0" smtClean="0"/>
          </a:p>
          <a:p>
            <a:r>
              <a:rPr lang="pt-BR" sz="4000" dirty="0" err="1" smtClean="0"/>
              <a:t>Familia</a:t>
            </a:r>
            <a:r>
              <a:rPr lang="pt-BR" sz="4000" dirty="0" smtClean="0"/>
              <a:t>: </a:t>
            </a:r>
            <a:r>
              <a:rPr lang="pt-BR" sz="4000" dirty="0" err="1" smtClean="0"/>
              <a:t>Coronaviridae</a:t>
            </a:r>
            <a:endParaRPr lang="pt-BR" sz="4000" dirty="0" smtClean="0"/>
          </a:p>
          <a:p>
            <a:r>
              <a:rPr lang="pt-BR" sz="4000" dirty="0" err="1" smtClean="0"/>
              <a:t>Generos</a:t>
            </a:r>
            <a:r>
              <a:rPr lang="pt-BR" sz="4000" dirty="0" smtClean="0"/>
              <a:t>;</a:t>
            </a:r>
          </a:p>
          <a:p>
            <a:r>
              <a:rPr lang="pt-BR" sz="3200" dirty="0" smtClean="0"/>
              <a:t>-</a:t>
            </a:r>
            <a:r>
              <a:rPr lang="pt-BR" sz="2400" dirty="0" err="1" smtClean="0"/>
              <a:t>Alphacoronavirus</a:t>
            </a:r>
            <a:r>
              <a:rPr lang="pt-BR" sz="2400" dirty="0" smtClean="0"/>
              <a:t>, </a:t>
            </a:r>
            <a:r>
              <a:rPr lang="pt-BR" sz="2400" dirty="0" err="1" smtClean="0"/>
              <a:t>Betacoronavirus</a:t>
            </a:r>
            <a:r>
              <a:rPr lang="pt-BR" sz="2400" dirty="0" smtClean="0"/>
              <a:t>: predominantemente em mamíferos</a:t>
            </a:r>
          </a:p>
          <a:p>
            <a:r>
              <a:rPr lang="pt-BR" sz="2400" dirty="0" smtClean="0"/>
              <a:t>-</a:t>
            </a:r>
            <a:r>
              <a:rPr lang="pt-BR" sz="2400" dirty="0" err="1" smtClean="0"/>
              <a:t>Gammacoronavirus</a:t>
            </a:r>
            <a:r>
              <a:rPr lang="pt-BR" sz="2400" dirty="0" smtClean="0"/>
              <a:t>, </a:t>
            </a:r>
            <a:r>
              <a:rPr lang="pt-BR" sz="2400" dirty="0" err="1" smtClean="0"/>
              <a:t>Deltacoronavirus</a:t>
            </a:r>
            <a:r>
              <a:rPr lang="pt-BR" sz="2400" dirty="0" smtClean="0"/>
              <a:t>: predominantemente em aves</a:t>
            </a:r>
            <a:endParaRPr lang="pt-BR" sz="2400" dirty="0"/>
          </a:p>
        </p:txBody>
      </p:sp>
      <p:sp>
        <p:nvSpPr>
          <p:cNvPr id="5" name="CaixaDeTexto 4"/>
          <p:cNvSpPr txBox="1"/>
          <p:nvPr/>
        </p:nvSpPr>
        <p:spPr>
          <a:xfrm>
            <a:off x="-270284" y="908720"/>
            <a:ext cx="9684568" cy="1015663"/>
          </a:xfrm>
          <a:prstGeom prst="rect">
            <a:avLst/>
          </a:prstGeom>
          <a:noFill/>
        </p:spPr>
        <p:txBody>
          <a:bodyPr wrap="square" rtlCol="0">
            <a:spAutoFit/>
          </a:bodyPr>
          <a:lstStyle/>
          <a:p>
            <a:pPr algn="ctr"/>
            <a:r>
              <a:rPr lang="pt-BR" sz="6000" dirty="0" smtClean="0"/>
              <a:t>Classificação dos coronavírus</a:t>
            </a:r>
            <a:endParaRPr lang="pt-BR" sz="60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39571" t="18500" r="24401" b="6951"/>
          <a:stretch>
            <a:fillRect/>
          </a:stretch>
        </p:blipFill>
        <p:spPr bwMode="auto">
          <a:xfrm>
            <a:off x="0" y="0"/>
            <a:ext cx="5868144" cy="6830135"/>
          </a:xfrm>
          <a:prstGeom prst="rect">
            <a:avLst/>
          </a:prstGeom>
          <a:noFill/>
          <a:ln w="9525">
            <a:noFill/>
            <a:miter lim="800000"/>
            <a:headEnd/>
            <a:tailEnd/>
          </a:ln>
        </p:spPr>
      </p:pic>
      <p:sp>
        <p:nvSpPr>
          <p:cNvPr id="5" name="Retângulo 4"/>
          <p:cNvSpPr/>
          <p:nvPr/>
        </p:nvSpPr>
        <p:spPr>
          <a:xfrm>
            <a:off x="5940152" y="2276872"/>
            <a:ext cx="3024336" cy="1754326"/>
          </a:xfrm>
          <a:prstGeom prst="rect">
            <a:avLst/>
          </a:prstGeom>
        </p:spPr>
        <p:txBody>
          <a:bodyPr wrap="square">
            <a:spAutoFit/>
          </a:bodyPr>
          <a:lstStyle/>
          <a:p>
            <a:r>
              <a:rPr lang="pt-BR" dirty="0" smtClean="0">
                <a:hlinkClick r:id="rId3"/>
              </a:rPr>
              <a:t>https://www.ncbi.nlm.nih.gov/core/lw/2.0/html/tileshop_pmc/tileshop_pmc_inline.html?title=Click%20on%20image%20to%20zoom&amp;p=PMC3&amp;id=4486061_nihms265109f1.jpg</a:t>
            </a:r>
            <a:endParaRPr lang="pt-BR"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0" y="0"/>
            <a:ext cx="9144000" cy="369332"/>
          </a:xfrm>
          <a:prstGeom prst="rect">
            <a:avLst/>
          </a:prstGeom>
        </p:spPr>
        <p:txBody>
          <a:bodyPr wrap="square">
            <a:spAutoFit/>
          </a:bodyPr>
          <a:lstStyle/>
          <a:p>
            <a:pPr algn="ctr"/>
            <a:r>
              <a:rPr lang="pt-BR" dirty="0" smtClean="0">
                <a:hlinkClick r:id="rId2"/>
              </a:rPr>
              <a:t>https://viralzone.expasy.org/30?outline=all_by_species</a:t>
            </a:r>
            <a:endParaRPr lang="pt-BR" dirty="0"/>
          </a:p>
        </p:txBody>
      </p:sp>
      <p:pic>
        <p:nvPicPr>
          <p:cNvPr id="3074" name="Picture 2"/>
          <p:cNvPicPr>
            <a:picLocks noChangeAspect="1" noChangeArrowheads="1"/>
          </p:cNvPicPr>
          <p:nvPr/>
        </p:nvPicPr>
        <p:blipFill>
          <a:blip r:embed="rId3" cstate="print"/>
          <a:srcRect l="24806" t="8001" r="23519" b="26900"/>
          <a:stretch>
            <a:fillRect/>
          </a:stretch>
        </p:blipFill>
        <p:spPr bwMode="auto">
          <a:xfrm>
            <a:off x="0" y="378301"/>
            <a:ext cx="9144000" cy="6479700"/>
          </a:xfrm>
          <a:prstGeom prst="rect">
            <a:avLst/>
          </a:prstGeom>
          <a:noFill/>
          <a:ln w="9525">
            <a:noFill/>
            <a:miter lim="800000"/>
            <a:headEnd/>
            <a:tailEnd/>
          </a:ln>
        </p:spPr>
      </p:pic>
      <p:sp>
        <p:nvSpPr>
          <p:cNvPr id="5" name="Retângulo 4"/>
          <p:cNvSpPr/>
          <p:nvPr/>
        </p:nvSpPr>
        <p:spPr>
          <a:xfrm>
            <a:off x="539552" y="476672"/>
            <a:ext cx="4968552" cy="523220"/>
          </a:xfrm>
          <a:prstGeom prst="rect">
            <a:avLst/>
          </a:prstGeom>
          <a:solidFill>
            <a:schemeClr val="accent1">
              <a:lumMod val="40000"/>
              <a:lumOff val="60000"/>
            </a:schemeClr>
          </a:solidFill>
        </p:spPr>
        <p:txBody>
          <a:bodyPr wrap="square">
            <a:spAutoFit/>
          </a:bodyPr>
          <a:lstStyle/>
          <a:p>
            <a:pPr algn="ctr"/>
            <a:r>
              <a:rPr lang="pt-BR" sz="2800" dirty="0" smtClean="0"/>
              <a:t>120 </a:t>
            </a:r>
            <a:r>
              <a:rPr lang="pt-BR" sz="2800" dirty="0" err="1" smtClean="0"/>
              <a:t>nm</a:t>
            </a:r>
            <a:r>
              <a:rPr lang="pt-BR" sz="2800" dirty="0" smtClean="0"/>
              <a:t> in </a:t>
            </a:r>
            <a:r>
              <a:rPr lang="pt-BR" sz="2800" dirty="0" err="1" smtClean="0"/>
              <a:t>diameter</a:t>
            </a:r>
            <a:endParaRPr lang="pt-BR" sz="28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14824" t="3124" r="16544" b="5078"/>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l="12694" r="12888"/>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lum bright="-10000"/>
          </a:blip>
          <a:srcRect l="24215" t="17450" r="24401" b="20292"/>
          <a:stretch>
            <a:fillRect/>
          </a:stretch>
        </p:blipFill>
        <p:spPr bwMode="auto">
          <a:xfrm>
            <a:off x="0" y="625984"/>
            <a:ext cx="9144000" cy="6232016"/>
          </a:xfrm>
          <a:prstGeom prst="rect">
            <a:avLst/>
          </a:prstGeom>
          <a:noFill/>
          <a:ln w="9525">
            <a:noFill/>
            <a:miter lim="800000"/>
            <a:headEnd/>
            <a:tailEnd/>
          </a:ln>
        </p:spPr>
      </p:pic>
      <p:sp>
        <p:nvSpPr>
          <p:cNvPr id="5" name="Retângulo 4"/>
          <p:cNvSpPr/>
          <p:nvPr/>
        </p:nvSpPr>
        <p:spPr>
          <a:xfrm>
            <a:off x="0" y="0"/>
            <a:ext cx="9144000" cy="523220"/>
          </a:xfrm>
          <a:prstGeom prst="rect">
            <a:avLst/>
          </a:prstGeom>
        </p:spPr>
        <p:txBody>
          <a:bodyPr wrap="square">
            <a:spAutoFit/>
          </a:bodyPr>
          <a:lstStyle/>
          <a:p>
            <a:pPr algn="ctr"/>
            <a:r>
              <a:rPr lang="pt-BR" sz="2800" dirty="0" smtClean="0">
                <a:hlinkClick r:id="rId3"/>
              </a:rPr>
              <a:t>https://jvi.asm.org/content/jvi/81/1/20/F1.large.jpg</a:t>
            </a:r>
            <a:endParaRPr lang="pt-BR" sz="28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l="3835" t="8001" r="43010" b="11150"/>
          <a:stretch>
            <a:fillRect/>
          </a:stretch>
        </p:blipFill>
        <p:spPr bwMode="auto">
          <a:xfrm>
            <a:off x="0" y="0"/>
            <a:ext cx="8015844" cy="6858000"/>
          </a:xfrm>
          <a:prstGeom prst="rect">
            <a:avLst/>
          </a:prstGeom>
          <a:noFill/>
          <a:ln w="9525">
            <a:noFill/>
            <a:miter lim="800000"/>
            <a:headEnd/>
            <a:tailEnd/>
          </a:ln>
        </p:spPr>
      </p:pic>
      <p:sp>
        <p:nvSpPr>
          <p:cNvPr id="5" name="Retângulo 4"/>
          <p:cNvSpPr/>
          <p:nvPr/>
        </p:nvSpPr>
        <p:spPr>
          <a:xfrm>
            <a:off x="6516216" y="0"/>
            <a:ext cx="2627784" cy="923330"/>
          </a:xfrm>
          <a:prstGeom prst="rect">
            <a:avLst/>
          </a:prstGeom>
        </p:spPr>
        <p:txBody>
          <a:bodyPr wrap="square">
            <a:spAutoFit/>
          </a:bodyPr>
          <a:lstStyle/>
          <a:p>
            <a:r>
              <a:rPr lang="pt-BR" dirty="0" smtClean="0">
                <a:hlinkClick r:id="rId3"/>
              </a:rPr>
              <a:t>https://www.sinobiological.com/coronavirus-replication-a-6112.html</a:t>
            </a:r>
            <a:endParaRPr lang="pt-BR" dirty="0"/>
          </a:p>
        </p:txBody>
      </p:sp>
      <p:sp>
        <p:nvSpPr>
          <p:cNvPr id="6" name="Retângulo 5"/>
          <p:cNvSpPr/>
          <p:nvPr/>
        </p:nvSpPr>
        <p:spPr>
          <a:xfrm>
            <a:off x="7020272" y="4941168"/>
            <a:ext cx="2123728" cy="923330"/>
          </a:xfrm>
          <a:prstGeom prst="rect">
            <a:avLst/>
          </a:prstGeom>
          <a:solidFill>
            <a:srgbClr val="FFC000"/>
          </a:solidFill>
        </p:spPr>
        <p:txBody>
          <a:bodyPr wrap="square">
            <a:spAutoFit/>
          </a:bodyPr>
          <a:lstStyle/>
          <a:p>
            <a:pPr algn="ctr"/>
            <a:r>
              <a:rPr lang="en-US" dirty="0" smtClean="0"/>
              <a:t>Summary of mouse hepatitis virus (MHV) replication.</a:t>
            </a:r>
            <a:endParaRPr lang="pt-B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6"/>
          <p:cNvPicPr>
            <a:picLocks noChangeAspect="1" noChangeArrowheads="1"/>
          </p:cNvPicPr>
          <p:nvPr/>
        </p:nvPicPr>
        <p:blipFill>
          <a:blip r:embed="rId3" cstate="print">
            <a:lum bright="-6000"/>
          </a:blip>
          <a:srcRect l="8333" r="8658"/>
          <a:stretch>
            <a:fillRect/>
          </a:stretch>
        </p:blipFill>
        <p:spPr bwMode="auto">
          <a:xfrm>
            <a:off x="0" y="0"/>
            <a:ext cx="9144000" cy="6883400"/>
          </a:xfrm>
          <a:prstGeom prst="rect">
            <a:avLst/>
          </a:prstGeom>
          <a:noFill/>
          <a:ln w="9525">
            <a:noFill/>
            <a:miter lim="800000"/>
            <a:headEnd/>
            <a:tailEnd/>
          </a:ln>
        </p:spPr>
      </p:pic>
      <p:sp>
        <p:nvSpPr>
          <p:cNvPr id="3" name="Retângulo 2"/>
          <p:cNvSpPr/>
          <p:nvPr/>
        </p:nvSpPr>
        <p:spPr>
          <a:xfrm>
            <a:off x="3961095" y="3244334"/>
            <a:ext cx="1221809" cy="369332"/>
          </a:xfrm>
          <a:prstGeom prst="rect">
            <a:avLst/>
          </a:prstGeom>
        </p:spPr>
        <p:txBody>
          <a:bodyPr wrap="none">
            <a:spAutoFit/>
          </a:bodyPr>
          <a:lstStyle/>
          <a:p>
            <a:r>
              <a:rPr lang="en-US" dirty="0" smtClean="0"/>
              <a:t>2019-nCoV</a:t>
            </a:r>
            <a:endParaRPr lang="pt-BR"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fimmu-09-01581-g001.jpg (960Ã489)"/>
          <p:cNvPicPr>
            <a:picLocks noChangeAspect="1" noChangeArrowheads="1"/>
          </p:cNvPicPr>
          <p:nvPr/>
        </p:nvPicPr>
        <p:blipFill>
          <a:blip r:embed="rId2" cstate="print"/>
          <a:srcRect l="68512"/>
          <a:stretch>
            <a:fillRect/>
          </a:stretch>
        </p:blipFill>
        <p:spPr bwMode="auto">
          <a:xfrm>
            <a:off x="6264275" y="1100138"/>
            <a:ext cx="2879725" cy="4657725"/>
          </a:xfrm>
          <a:prstGeom prst="rect">
            <a:avLst/>
          </a:prstGeom>
          <a:noFill/>
          <a:ln w="9525">
            <a:noFill/>
            <a:miter lim="800000"/>
            <a:headEnd/>
            <a:tailEnd/>
          </a:ln>
        </p:spPr>
      </p:pic>
      <p:pic>
        <p:nvPicPr>
          <p:cNvPr id="30723" name="Picture 2" descr="fimmu-09-01581-g001.jpg (960Ã489)"/>
          <p:cNvPicPr>
            <a:picLocks noChangeAspect="1" noChangeArrowheads="1"/>
          </p:cNvPicPr>
          <p:nvPr/>
        </p:nvPicPr>
        <p:blipFill>
          <a:blip r:embed="rId2" cstate="print"/>
          <a:srcRect r="53630"/>
          <a:stretch>
            <a:fillRect/>
          </a:stretch>
        </p:blipFill>
        <p:spPr bwMode="auto">
          <a:xfrm>
            <a:off x="0" y="0"/>
            <a:ext cx="6243638" cy="6858000"/>
          </a:xfrm>
          <a:prstGeom prst="rect">
            <a:avLst/>
          </a:prstGeom>
          <a:noFill/>
          <a:ln w="9525">
            <a:noFill/>
            <a:miter lim="800000"/>
            <a:headEnd/>
            <a:tailEnd/>
          </a:ln>
        </p:spPr>
      </p:pic>
      <p:sp>
        <p:nvSpPr>
          <p:cNvPr id="6" name="Retângulo 5"/>
          <p:cNvSpPr/>
          <p:nvPr/>
        </p:nvSpPr>
        <p:spPr>
          <a:xfrm>
            <a:off x="179388" y="3776663"/>
            <a:ext cx="3024187" cy="3108325"/>
          </a:xfrm>
          <a:prstGeom prst="rect">
            <a:avLst/>
          </a:prstGeom>
          <a:solidFill>
            <a:schemeClr val="bg1">
              <a:lumMod val="85000"/>
            </a:schemeClr>
          </a:solidFill>
        </p:spPr>
        <p:txBody>
          <a:bodyPr>
            <a:spAutoFit/>
          </a:bodyPr>
          <a:lstStyle/>
          <a:p>
            <a:pPr>
              <a:defRPr/>
            </a:pPr>
            <a:r>
              <a:rPr lang="pt-BR" sz="2800" dirty="0">
                <a:hlinkClick r:id="rId3"/>
              </a:rPr>
              <a:t>https://www.frontiersin.org/files/Articles/383042/fimmu-09-01581-HTML/image_m/fimmu-09-01581-g001.jpg</a:t>
            </a:r>
            <a:endParaRPr lang="pt-BR" sz="28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lum bright="-10000"/>
          </a:blip>
          <a:srcRect l="7379" t="10101" r="28835" b="17450"/>
          <a:stretch>
            <a:fillRect/>
          </a:stretch>
        </p:blipFill>
        <p:spPr bwMode="auto">
          <a:xfrm>
            <a:off x="0" y="836712"/>
            <a:ext cx="9144000" cy="5842000"/>
          </a:xfrm>
          <a:prstGeom prst="rect">
            <a:avLst/>
          </a:prstGeom>
          <a:noFill/>
          <a:ln w="9525">
            <a:noFill/>
            <a:miter lim="800000"/>
            <a:headEnd/>
            <a:tailEnd/>
          </a:ln>
        </p:spPr>
      </p:pic>
      <p:sp>
        <p:nvSpPr>
          <p:cNvPr id="5" name="Retângulo 4"/>
          <p:cNvSpPr/>
          <p:nvPr/>
        </p:nvSpPr>
        <p:spPr>
          <a:xfrm>
            <a:off x="0" y="188640"/>
            <a:ext cx="9144000" cy="461665"/>
          </a:xfrm>
          <a:prstGeom prst="rect">
            <a:avLst/>
          </a:prstGeom>
        </p:spPr>
        <p:txBody>
          <a:bodyPr wrap="square">
            <a:spAutoFit/>
          </a:bodyPr>
          <a:lstStyle/>
          <a:p>
            <a:pPr algn="ctr"/>
            <a:r>
              <a:rPr lang="pt-BR" sz="2400" dirty="0" smtClean="0">
                <a:hlinkClick r:id="rId3"/>
              </a:rPr>
              <a:t>https://viralzone.expasy.org/30?outl</a:t>
            </a:r>
            <a:endParaRPr lang="pt-BR" sz="24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l="24806" t="14700" r="26763" b="12851"/>
          <a:stretch>
            <a:fillRect/>
          </a:stretch>
        </p:blipFill>
        <p:spPr bwMode="auto">
          <a:xfrm>
            <a:off x="557808" y="102408"/>
            <a:ext cx="8028384" cy="6755592"/>
          </a:xfrm>
          <a:prstGeom prst="rect">
            <a:avLst/>
          </a:prstGeom>
          <a:noFill/>
          <a:ln w="9525">
            <a:noFill/>
            <a:miter lim="800000"/>
            <a:headEnd/>
            <a:tailEnd/>
          </a:ln>
        </p:spPr>
      </p:pic>
      <p:sp>
        <p:nvSpPr>
          <p:cNvPr id="5" name="Retângulo 4"/>
          <p:cNvSpPr/>
          <p:nvPr/>
        </p:nvSpPr>
        <p:spPr>
          <a:xfrm>
            <a:off x="0" y="0"/>
            <a:ext cx="2987824" cy="400110"/>
          </a:xfrm>
          <a:prstGeom prst="rect">
            <a:avLst/>
          </a:prstGeom>
          <a:solidFill>
            <a:srgbClr val="FFFF99"/>
          </a:solidFill>
        </p:spPr>
        <p:txBody>
          <a:bodyPr wrap="square">
            <a:spAutoFit/>
          </a:bodyPr>
          <a:lstStyle/>
          <a:p>
            <a:r>
              <a:rPr lang="pt-BR" sz="2000" b="1" dirty="0" smtClean="0"/>
              <a:t>DOI:</a:t>
            </a:r>
            <a:r>
              <a:rPr lang="pt-BR" sz="2000" dirty="0" smtClean="0"/>
              <a:t> 10.1128/JVI.06540-11</a:t>
            </a:r>
            <a:endParaRPr lang="pt-BR" sz="20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28050" t="22050" r="28244" b="13901"/>
          <a:stretch>
            <a:fillRect/>
          </a:stretch>
        </p:blipFill>
        <p:spPr bwMode="auto">
          <a:xfrm>
            <a:off x="0" y="-7991"/>
            <a:ext cx="9143999" cy="6865991"/>
          </a:xfrm>
          <a:prstGeom prst="rect">
            <a:avLst/>
          </a:prstGeom>
          <a:noFill/>
          <a:ln w="9525">
            <a:noFill/>
            <a:miter lim="800000"/>
            <a:headEnd/>
            <a:tailEnd/>
          </a:ln>
        </p:spPr>
      </p:pic>
      <p:sp>
        <p:nvSpPr>
          <p:cNvPr id="5" name="Retângulo 4"/>
          <p:cNvSpPr/>
          <p:nvPr/>
        </p:nvSpPr>
        <p:spPr>
          <a:xfrm>
            <a:off x="3275856" y="0"/>
            <a:ext cx="4104456" cy="800219"/>
          </a:xfrm>
          <a:prstGeom prst="rect">
            <a:avLst/>
          </a:prstGeom>
          <a:solidFill>
            <a:srgbClr val="FFC000"/>
          </a:solidFill>
        </p:spPr>
        <p:txBody>
          <a:bodyPr wrap="square">
            <a:spAutoFit/>
          </a:bodyPr>
          <a:lstStyle/>
          <a:p>
            <a:pPr algn="ctr"/>
            <a:r>
              <a:rPr lang="pt-BR" sz="1400" dirty="0" smtClean="0">
                <a:hlinkClick r:id="rId3"/>
              </a:rPr>
              <a:t>file:///E:/AD%20e%20AP%202018/2020/</a:t>
            </a:r>
            <a:r>
              <a:rPr lang="pt-BR" sz="1400" dirty="0" err="1" smtClean="0">
                <a:hlinkClick r:id="rId3"/>
              </a:rPr>
              <a:t>Middle</a:t>
            </a:r>
            <a:r>
              <a:rPr lang="pt-BR" sz="1400" dirty="0" smtClean="0">
                <a:hlinkClick r:id="rId3"/>
              </a:rPr>
              <a:t>%20East%20respiratory%20syndrome%20coronavirus%20Replication%20%20emm201576a.</a:t>
            </a:r>
            <a:r>
              <a:rPr lang="pt-BR" sz="1400" dirty="0" err="1" smtClean="0">
                <a:hlinkClick r:id="rId3"/>
              </a:rPr>
              <a:t>p</a:t>
            </a:r>
            <a:r>
              <a:rPr lang="pt-BR" dirty="0" err="1" smtClean="0">
                <a:hlinkClick r:id="rId3"/>
              </a:rPr>
              <a:t>df</a:t>
            </a:r>
            <a:endParaRPr lang="pt-BR"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46712" t="23412" r="6391" b="14301"/>
          <a:stretch>
            <a:fillRect/>
          </a:stretch>
        </p:blipFill>
        <p:spPr bwMode="auto">
          <a:xfrm>
            <a:off x="-17754" y="0"/>
            <a:ext cx="9161754" cy="676368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bio-connect.nl/uploads/websiteimages/1%20Nieuws%20BC/Coronavirus2-Sino.jpg"/>
          <p:cNvPicPr>
            <a:picLocks noChangeAspect="1" noChangeArrowheads="1"/>
          </p:cNvPicPr>
          <p:nvPr/>
        </p:nvPicPr>
        <p:blipFill>
          <a:blip r:embed="rId2" cstate="print">
            <a:lum bright="-10000"/>
          </a:blip>
          <a:srcRect t="14645"/>
          <a:stretch>
            <a:fillRect/>
          </a:stretch>
        </p:blipFill>
        <p:spPr bwMode="auto">
          <a:xfrm>
            <a:off x="1763688" y="404664"/>
            <a:ext cx="6068864" cy="2820249"/>
          </a:xfrm>
          <a:prstGeom prst="rect">
            <a:avLst/>
          </a:prstGeom>
          <a:noFill/>
        </p:spPr>
      </p:pic>
      <p:sp>
        <p:nvSpPr>
          <p:cNvPr id="5" name="Retângulo 4"/>
          <p:cNvSpPr/>
          <p:nvPr/>
        </p:nvSpPr>
        <p:spPr>
          <a:xfrm>
            <a:off x="1547664" y="0"/>
            <a:ext cx="6552728" cy="369332"/>
          </a:xfrm>
          <a:prstGeom prst="rect">
            <a:avLst/>
          </a:prstGeom>
          <a:solidFill>
            <a:srgbClr val="FFC000"/>
          </a:solidFill>
        </p:spPr>
        <p:txBody>
          <a:bodyPr wrap="square">
            <a:spAutoFit/>
          </a:bodyPr>
          <a:lstStyle/>
          <a:p>
            <a:pPr algn="ctr"/>
            <a:r>
              <a:rPr lang="pt-BR" dirty="0" smtClean="0"/>
              <a:t>https://www.bio-connect.nl/covid-19-reagents/cnt/page/6570</a:t>
            </a:r>
            <a:endParaRPr lang="pt-BR" dirty="0"/>
          </a:p>
        </p:txBody>
      </p:sp>
      <p:pic>
        <p:nvPicPr>
          <p:cNvPr id="1027" name="Picture 3"/>
          <p:cNvPicPr>
            <a:picLocks noChangeAspect="1" noChangeArrowheads="1"/>
          </p:cNvPicPr>
          <p:nvPr/>
        </p:nvPicPr>
        <p:blipFill>
          <a:blip r:embed="rId3" cstate="print"/>
          <a:srcRect l="61715" t="19550" r="21748" b="32150"/>
          <a:stretch>
            <a:fillRect/>
          </a:stretch>
        </p:blipFill>
        <p:spPr bwMode="auto">
          <a:xfrm>
            <a:off x="6732240" y="3310701"/>
            <a:ext cx="2088232" cy="3430667"/>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l="8568" t="9450" r="36804" b="38051"/>
          <a:stretch>
            <a:fillRect/>
          </a:stretch>
        </p:blipFill>
        <p:spPr bwMode="auto">
          <a:xfrm>
            <a:off x="0" y="3257600"/>
            <a:ext cx="6660232" cy="3600400"/>
          </a:xfrm>
          <a:prstGeom prst="rect">
            <a:avLst/>
          </a:prstGeom>
          <a:noFill/>
          <a:ln w="9525">
            <a:noFill/>
            <a:miter lim="800000"/>
            <a:headEnd/>
            <a:tailEnd/>
          </a:ln>
        </p:spPr>
      </p:pic>
      <p:sp>
        <p:nvSpPr>
          <p:cNvPr id="8" name="Retângulo 7"/>
          <p:cNvSpPr/>
          <p:nvPr/>
        </p:nvSpPr>
        <p:spPr>
          <a:xfrm>
            <a:off x="3779912" y="5996226"/>
            <a:ext cx="2808312" cy="861774"/>
          </a:xfrm>
          <a:prstGeom prst="rect">
            <a:avLst/>
          </a:prstGeom>
        </p:spPr>
        <p:txBody>
          <a:bodyPr wrap="square">
            <a:spAutoFit/>
          </a:bodyPr>
          <a:lstStyle/>
          <a:p>
            <a:r>
              <a:rPr lang="pt-BR" sz="1600" dirty="0" smtClean="0">
                <a:hlinkClick r:id="rId5"/>
              </a:rPr>
              <a:t>https://faculty.washington.edu/dveesler/coronavirus-spike-structure</a:t>
            </a:r>
            <a:r>
              <a:rPr lang="pt-BR" dirty="0" smtClean="0">
                <a:hlinkClick r:id="rId5"/>
              </a:rPr>
              <a:t>/</a:t>
            </a:r>
            <a:endParaRPr lang="pt-BR"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0" y="0"/>
            <a:ext cx="9144000" cy="353943"/>
          </a:xfrm>
          <a:prstGeom prst="rect">
            <a:avLst/>
          </a:prstGeom>
          <a:solidFill>
            <a:srgbClr val="FFFF99"/>
          </a:solidFill>
        </p:spPr>
        <p:txBody>
          <a:bodyPr wrap="square">
            <a:spAutoFit/>
          </a:bodyPr>
          <a:lstStyle/>
          <a:p>
            <a:pPr algn="ctr"/>
            <a:r>
              <a:rPr lang="pt-BR" sz="1700" dirty="0" smtClean="0">
                <a:hlinkClick r:id="rId2"/>
              </a:rPr>
              <a:t>http://www.virology.ws/2020/02/13/furin-cleavage-site-in-the-sars-cov-2-coronavirus-glycoprotein/</a:t>
            </a:r>
            <a:endParaRPr lang="pt-BR" sz="1700" dirty="0"/>
          </a:p>
        </p:txBody>
      </p:sp>
      <p:pic>
        <p:nvPicPr>
          <p:cNvPr id="1026" name="Picture 2"/>
          <p:cNvPicPr>
            <a:picLocks noChangeAspect="1" noChangeArrowheads="1"/>
          </p:cNvPicPr>
          <p:nvPr/>
        </p:nvPicPr>
        <p:blipFill>
          <a:blip r:embed="rId3" cstate="print"/>
          <a:srcRect l="17419" t="25772" r="62019" b="43157"/>
          <a:stretch>
            <a:fillRect/>
          </a:stretch>
        </p:blipFill>
        <p:spPr bwMode="auto">
          <a:xfrm>
            <a:off x="0" y="332656"/>
            <a:ext cx="2372028" cy="2016224"/>
          </a:xfrm>
          <a:prstGeom prst="rect">
            <a:avLst/>
          </a:prstGeom>
          <a:noFill/>
          <a:ln w="9525">
            <a:noFill/>
            <a:miter lim="800000"/>
            <a:headEnd/>
            <a:tailEnd/>
          </a:ln>
        </p:spPr>
      </p:pic>
      <p:pic>
        <p:nvPicPr>
          <p:cNvPr id="6" name="Picture 2"/>
          <p:cNvPicPr>
            <a:picLocks noChangeAspect="1" noChangeArrowheads="1"/>
          </p:cNvPicPr>
          <p:nvPr/>
        </p:nvPicPr>
        <p:blipFill>
          <a:blip r:embed="rId3" cstate="print"/>
          <a:srcRect l="18174" t="11151" r="45415" b="73420"/>
          <a:stretch>
            <a:fillRect/>
          </a:stretch>
        </p:blipFill>
        <p:spPr bwMode="auto">
          <a:xfrm>
            <a:off x="2195736" y="548680"/>
            <a:ext cx="6948264" cy="1656184"/>
          </a:xfrm>
          <a:prstGeom prst="rect">
            <a:avLst/>
          </a:prstGeom>
          <a:noFill/>
          <a:ln w="9525">
            <a:noFill/>
            <a:miter lim="800000"/>
            <a:headEnd/>
            <a:tailEnd/>
          </a:ln>
        </p:spPr>
      </p:pic>
      <p:sp>
        <p:nvSpPr>
          <p:cNvPr id="7" name="CaixaDeTexto 6"/>
          <p:cNvSpPr txBox="1"/>
          <p:nvPr/>
        </p:nvSpPr>
        <p:spPr>
          <a:xfrm>
            <a:off x="0" y="2132856"/>
            <a:ext cx="9144000" cy="4770537"/>
          </a:xfrm>
          <a:prstGeom prst="rect">
            <a:avLst/>
          </a:prstGeom>
          <a:noFill/>
        </p:spPr>
        <p:txBody>
          <a:bodyPr wrap="square" rtlCol="0">
            <a:spAutoFit/>
          </a:bodyPr>
          <a:lstStyle/>
          <a:p>
            <a:r>
              <a:rPr lang="en-US" sz="1900" dirty="0" smtClean="0"/>
              <a:t>The spike glycoprotein of the newly emerged SARS-CoV-2 contains a potential cleavage site for </a:t>
            </a:r>
            <a:r>
              <a:rPr lang="en-US" sz="1900" dirty="0" err="1" smtClean="0"/>
              <a:t>furin</a:t>
            </a:r>
            <a:r>
              <a:rPr lang="en-US" sz="1900" dirty="0" smtClean="0"/>
              <a:t> proteases. This observation has implications for the </a:t>
            </a:r>
            <a:r>
              <a:rPr lang="en-US" sz="1900" dirty="0" err="1" smtClean="0"/>
              <a:t>zoonotic</a:t>
            </a:r>
            <a:r>
              <a:rPr lang="en-US" sz="1900" dirty="0" smtClean="0"/>
              <a:t> origin of the virus and its epidemic spread in China.</a:t>
            </a:r>
          </a:p>
          <a:p>
            <a:endParaRPr lang="en-US" sz="1900" dirty="0" smtClean="0"/>
          </a:p>
          <a:p>
            <a:r>
              <a:rPr lang="en-US" sz="1900" dirty="0" smtClean="0"/>
              <a:t>The membrane of </a:t>
            </a:r>
            <a:r>
              <a:rPr lang="en-US" sz="1900" dirty="0" err="1" smtClean="0"/>
              <a:t>coronaviruses</a:t>
            </a:r>
            <a:r>
              <a:rPr lang="en-US" sz="1900" dirty="0" smtClean="0"/>
              <a:t> harbors a </a:t>
            </a:r>
            <a:r>
              <a:rPr lang="en-US" sz="1900" dirty="0" err="1" smtClean="0"/>
              <a:t>trimeric</a:t>
            </a:r>
            <a:r>
              <a:rPr lang="en-US" sz="1900" dirty="0" smtClean="0"/>
              <a:t> </a:t>
            </a:r>
            <a:r>
              <a:rPr lang="en-US" sz="1900" dirty="0" err="1" smtClean="0"/>
              <a:t>transmembrane</a:t>
            </a:r>
            <a:r>
              <a:rPr lang="en-US" sz="1900" dirty="0" smtClean="0"/>
              <a:t> spike (S) glycoprotein (pictured) which is essential for entry of virus particles into the cell. The S protein contains two functional domains: a receptor binding domain, and a second domain which contains sequences that mediate fusion of the viral and cell membranes. The S glycoprotein must be cleaved by cell proteases to enable exposure of the fusion sequences and hence is needed for cell entry.</a:t>
            </a:r>
          </a:p>
          <a:p>
            <a:endParaRPr lang="en-US" sz="1900" dirty="0" smtClean="0"/>
          </a:p>
          <a:p>
            <a:r>
              <a:rPr lang="en-US" sz="1900" dirty="0" smtClean="0"/>
              <a:t>The nature of the cell protease that cleaves the S glycoprotein varies according to the </a:t>
            </a:r>
            <a:r>
              <a:rPr lang="en-US" sz="1900" dirty="0" err="1" smtClean="0"/>
              <a:t>coronavirus</a:t>
            </a:r>
            <a:r>
              <a:rPr lang="en-US" sz="1900" dirty="0" smtClean="0"/>
              <a:t>. The MERS-</a:t>
            </a:r>
            <a:r>
              <a:rPr lang="en-US" sz="1900" dirty="0" err="1" smtClean="0"/>
              <a:t>CoV</a:t>
            </a:r>
            <a:r>
              <a:rPr lang="en-US" sz="1900" dirty="0" smtClean="0"/>
              <a:t> S glycoprotein contains a </a:t>
            </a:r>
            <a:r>
              <a:rPr lang="en-US" sz="1900" dirty="0" err="1" smtClean="0"/>
              <a:t>furin</a:t>
            </a:r>
            <a:r>
              <a:rPr lang="en-US" sz="1900" dirty="0" smtClean="0"/>
              <a:t> cleavage site and is probably processed by these intracellular proteases during exit from the cell. The virus particles are therefore ready for entry into the next cell. In contrast, the SARS-</a:t>
            </a:r>
            <a:r>
              <a:rPr lang="en-US" sz="1900" dirty="0" err="1" smtClean="0"/>
              <a:t>CoV</a:t>
            </a:r>
            <a:r>
              <a:rPr lang="en-US" sz="1900" dirty="0" smtClean="0"/>
              <a:t> S glycoprotein is </a:t>
            </a:r>
            <a:r>
              <a:rPr lang="en-US" sz="1900" dirty="0" err="1" smtClean="0"/>
              <a:t>uncleaved</a:t>
            </a:r>
            <a:r>
              <a:rPr lang="en-US" sz="1900" dirty="0" smtClean="0"/>
              <a:t> upon virus release from cells; it is likely cleaved during virus entry into a cell</a:t>
            </a:r>
            <a:r>
              <a:rPr lang="en-US" dirty="0" smtClean="0"/>
              <a:t>.</a:t>
            </a:r>
            <a:endParaRPr lang="pt-BR"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
          <p:cNvSpPr txBox="1">
            <a:spLocks noChangeArrowheads="1"/>
          </p:cNvSpPr>
          <p:nvPr/>
        </p:nvSpPr>
        <p:spPr bwMode="auto">
          <a:xfrm>
            <a:off x="0" y="441325"/>
            <a:ext cx="9144000" cy="4216539"/>
          </a:xfrm>
          <a:prstGeom prst="rect">
            <a:avLst/>
          </a:prstGeom>
          <a:noFill/>
          <a:ln w="9525">
            <a:noFill/>
            <a:miter lim="800000"/>
            <a:headEnd/>
            <a:tailEnd/>
          </a:ln>
        </p:spPr>
        <p:txBody>
          <a:bodyPr>
            <a:spAutoFit/>
          </a:bodyPr>
          <a:lstStyle/>
          <a:p>
            <a:pPr algn="just">
              <a:lnSpc>
                <a:spcPts val="3600"/>
              </a:lnSpc>
              <a:spcBef>
                <a:spcPct val="50000"/>
              </a:spcBef>
            </a:pPr>
            <a:r>
              <a:rPr lang="pt-BR" sz="2500" dirty="0" smtClean="0"/>
              <a:t>A </a:t>
            </a:r>
            <a:r>
              <a:rPr lang="pt-BR" sz="2500" dirty="0" err="1" smtClean="0"/>
              <a:t>Furina</a:t>
            </a:r>
            <a:r>
              <a:rPr lang="pt-BR" sz="2500" dirty="0" smtClean="0"/>
              <a:t> é uma </a:t>
            </a:r>
            <a:r>
              <a:rPr lang="pt-BR" sz="2500" dirty="0" err="1" smtClean="0"/>
              <a:t>convertase</a:t>
            </a:r>
            <a:r>
              <a:rPr lang="pt-BR" sz="2500" dirty="0" smtClean="0"/>
              <a:t> de </a:t>
            </a:r>
            <a:r>
              <a:rPr lang="pt-BR" sz="2500" dirty="0" err="1" smtClean="0"/>
              <a:t>proproteína</a:t>
            </a:r>
            <a:r>
              <a:rPr lang="pt-BR" sz="2500" dirty="0" smtClean="0"/>
              <a:t>. </a:t>
            </a:r>
            <a:r>
              <a:rPr lang="pt-BR" sz="2500" b="1" dirty="0" smtClean="0">
                <a:solidFill>
                  <a:srgbClr val="FF0000"/>
                </a:solidFill>
              </a:rPr>
              <a:t>É a principal enzima de processamento da via secretora e está localizada na rede </a:t>
            </a:r>
            <a:r>
              <a:rPr lang="pt-BR" sz="2500" b="1" dirty="0" err="1" smtClean="0">
                <a:solidFill>
                  <a:srgbClr val="FF0000"/>
                </a:solidFill>
              </a:rPr>
              <a:t>trans-golgi</a:t>
            </a:r>
            <a:r>
              <a:rPr lang="pt-BR" sz="2500" dirty="0" smtClean="0"/>
              <a:t> (1,2). Os substratos das </a:t>
            </a:r>
            <a:r>
              <a:rPr lang="pt-BR" sz="2500" dirty="0" err="1" smtClean="0"/>
              <a:t>Furinas</a:t>
            </a:r>
            <a:r>
              <a:rPr lang="pt-BR" sz="2500" dirty="0" smtClean="0"/>
              <a:t> incluem fatores de coagulação sanguínea, proteínas séricas e receptores, como o receptor de fator de crescimento semelhante à insulina (3). O sítio de clivagem é </a:t>
            </a:r>
            <a:r>
              <a:rPr lang="pt-BR" sz="2500" dirty="0" err="1" smtClean="0"/>
              <a:t>Arg-X-X-Arg</a:t>
            </a:r>
            <a:r>
              <a:rPr lang="pt-BR" sz="2500" dirty="0" smtClean="0"/>
              <a:t>. No entanto, a enzima prefere o local </a:t>
            </a:r>
            <a:r>
              <a:rPr lang="pt-BR" sz="2500" dirty="0" err="1" smtClean="0"/>
              <a:t>Arg-X</a:t>
            </a:r>
            <a:r>
              <a:rPr lang="pt-BR" sz="2500" dirty="0" smtClean="0"/>
              <a:t>- (</a:t>
            </a:r>
            <a:r>
              <a:rPr lang="pt-BR" sz="2500" dirty="0" err="1" smtClean="0"/>
              <a:t>Lys</a:t>
            </a:r>
            <a:r>
              <a:rPr lang="pt-BR" sz="2500" dirty="0" smtClean="0"/>
              <a:t> / </a:t>
            </a:r>
            <a:r>
              <a:rPr lang="pt-BR" sz="2500" dirty="0" err="1" smtClean="0"/>
              <a:t>Arg</a:t>
            </a:r>
            <a:r>
              <a:rPr lang="pt-BR" sz="2500" dirty="0" smtClean="0"/>
              <a:t>) -</a:t>
            </a:r>
            <a:r>
              <a:rPr lang="pt-BR" sz="2500" dirty="0" err="1" smtClean="0"/>
              <a:t>Arg</a:t>
            </a:r>
            <a:r>
              <a:rPr lang="pt-BR" sz="2500" dirty="0" smtClean="0"/>
              <a:t>. Uma arginina adicional na posição P6 parece aumentar a clivagem (4). A </a:t>
            </a:r>
            <a:r>
              <a:rPr lang="pt-BR" sz="2500" dirty="0" err="1" smtClean="0"/>
              <a:t>furina</a:t>
            </a:r>
            <a:r>
              <a:rPr lang="pt-BR" sz="2500" dirty="0" smtClean="0"/>
              <a:t> é inibida pelos compostos EGTA, α1- Antitripsina </a:t>
            </a:r>
            <a:r>
              <a:rPr lang="pt-BR" sz="2500" dirty="0" err="1" smtClean="0"/>
              <a:t>Portland</a:t>
            </a:r>
            <a:r>
              <a:rPr lang="pt-BR" sz="2500" dirty="0" smtClean="0"/>
              <a:t> (5) e poliarginina (6).</a:t>
            </a:r>
            <a:endParaRPr lang="pt-BR" sz="2400" dirty="0"/>
          </a:p>
        </p:txBody>
      </p:sp>
      <p:sp>
        <p:nvSpPr>
          <p:cNvPr id="39939" name="Text Box 3"/>
          <p:cNvSpPr txBox="1">
            <a:spLocks noChangeArrowheads="1"/>
          </p:cNvSpPr>
          <p:nvPr/>
        </p:nvSpPr>
        <p:spPr bwMode="auto">
          <a:xfrm>
            <a:off x="0" y="4708525"/>
            <a:ext cx="9144000" cy="2105025"/>
          </a:xfrm>
          <a:prstGeom prst="rect">
            <a:avLst/>
          </a:prstGeom>
          <a:solidFill>
            <a:srgbClr val="99FF33"/>
          </a:solidFill>
          <a:ln w="9525">
            <a:noFill/>
            <a:miter lim="800000"/>
            <a:headEnd/>
            <a:tailEnd/>
          </a:ln>
        </p:spPr>
        <p:txBody>
          <a:bodyPr>
            <a:spAutoFit/>
          </a:bodyPr>
          <a:lstStyle/>
          <a:p>
            <a:r>
              <a:rPr lang="pt-BR" sz="2400" b="1" dirty="0" err="1"/>
              <a:t>References</a:t>
            </a:r>
            <a:r>
              <a:rPr lang="pt-BR" sz="2400" b="1" dirty="0"/>
              <a:t>:</a:t>
            </a:r>
            <a:br>
              <a:rPr lang="pt-BR" sz="2400" b="1" dirty="0"/>
            </a:br>
            <a:r>
              <a:rPr lang="pt-BR" dirty="0"/>
              <a:t>1-van </a:t>
            </a:r>
            <a:r>
              <a:rPr lang="pt-BR" dirty="0" err="1"/>
              <a:t>den</a:t>
            </a:r>
            <a:r>
              <a:rPr lang="pt-BR" dirty="0"/>
              <a:t> </a:t>
            </a:r>
            <a:r>
              <a:rPr lang="pt-BR" dirty="0" err="1"/>
              <a:t>Ouweland</a:t>
            </a:r>
            <a:r>
              <a:rPr lang="pt-BR" dirty="0"/>
              <a:t>, </a:t>
            </a:r>
            <a:r>
              <a:rPr lang="pt-BR" dirty="0" err="1"/>
              <a:t>A.M.W.</a:t>
            </a:r>
            <a:r>
              <a:rPr lang="pt-BR" dirty="0"/>
              <a:t> </a:t>
            </a:r>
            <a:r>
              <a:rPr lang="pt-BR" dirty="0" err="1"/>
              <a:t>et</a:t>
            </a:r>
            <a:r>
              <a:rPr lang="pt-BR" dirty="0"/>
              <a:t> al. (1990) </a:t>
            </a:r>
            <a:r>
              <a:rPr lang="pt-BR" dirty="0" err="1"/>
              <a:t>Nucl</a:t>
            </a:r>
            <a:r>
              <a:rPr lang="pt-BR" dirty="0"/>
              <a:t>. </a:t>
            </a:r>
            <a:r>
              <a:rPr lang="pt-BR" dirty="0" err="1"/>
              <a:t>Acids</a:t>
            </a:r>
            <a:r>
              <a:rPr lang="pt-BR" dirty="0"/>
              <a:t> Res., 18, 664.</a:t>
            </a:r>
          </a:p>
          <a:p>
            <a:pPr marL="449263" indent="-449263"/>
            <a:r>
              <a:rPr lang="pt-BR" dirty="0"/>
              <a:t>2-</a:t>
            </a:r>
            <a:r>
              <a:rPr lang="pt-BR" dirty="0" err="1"/>
              <a:t>Steiner</a:t>
            </a:r>
            <a:r>
              <a:rPr lang="pt-BR" dirty="0"/>
              <a:t>, </a:t>
            </a:r>
            <a:r>
              <a:rPr lang="pt-BR" dirty="0" err="1"/>
              <a:t>D.F.</a:t>
            </a:r>
            <a:r>
              <a:rPr lang="pt-BR" dirty="0"/>
              <a:t> (1998) </a:t>
            </a:r>
            <a:r>
              <a:rPr lang="pt-BR" dirty="0" err="1"/>
              <a:t>Curr</a:t>
            </a:r>
            <a:r>
              <a:rPr lang="pt-BR" dirty="0"/>
              <a:t>. </a:t>
            </a:r>
            <a:r>
              <a:rPr lang="pt-BR" dirty="0" err="1"/>
              <a:t>Opin</a:t>
            </a:r>
            <a:r>
              <a:rPr lang="pt-BR" dirty="0"/>
              <a:t>. </a:t>
            </a:r>
            <a:r>
              <a:rPr lang="pt-BR" dirty="0" err="1"/>
              <a:t>Chem</a:t>
            </a:r>
            <a:r>
              <a:rPr lang="pt-BR" dirty="0"/>
              <a:t>. Biol., 2, 31-39.</a:t>
            </a:r>
          </a:p>
          <a:p>
            <a:pPr marL="449263" indent="-449263"/>
            <a:r>
              <a:rPr lang="pt-BR" dirty="0"/>
              <a:t>3-Bravo, </a:t>
            </a:r>
            <a:r>
              <a:rPr lang="pt-BR" dirty="0" err="1"/>
              <a:t>D.A.</a:t>
            </a:r>
            <a:r>
              <a:rPr lang="pt-BR" dirty="0"/>
              <a:t> </a:t>
            </a:r>
            <a:r>
              <a:rPr lang="pt-BR" dirty="0" err="1"/>
              <a:t>et</a:t>
            </a:r>
            <a:r>
              <a:rPr lang="pt-BR" dirty="0"/>
              <a:t> al. (1994) J. Biol. </a:t>
            </a:r>
            <a:r>
              <a:rPr lang="pt-BR" dirty="0" err="1"/>
              <a:t>Chem</a:t>
            </a:r>
            <a:r>
              <a:rPr lang="pt-BR" dirty="0"/>
              <a:t>., 269, 25830-25837.</a:t>
            </a:r>
          </a:p>
          <a:p>
            <a:pPr marL="449263" indent="-449263"/>
            <a:r>
              <a:rPr lang="pt-BR" dirty="0"/>
              <a:t>4-</a:t>
            </a:r>
            <a:r>
              <a:rPr lang="pt-BR" dirty="0" err="1"/>
              <a:t>Krysan</a:t>
            </a:r>
            <a:r>
              <a:rPr lang="pt-BR" dirty="0"/>
              <a:t>, </a:t>
            </a:r>
            <a:r>
              <a:rPr lang="pt-BR" dirty="0" err="1"/>
              <a:t>D.J.</a:t>
            </a:r>
            <a:r>
              <a:rPr lang="pt-BR" dirty="0"/>
              <a:t> </a:t>
            </a:r>
            <a:r>
              <a:rPr lang="pt-BR" dirty="0" err="1"/>
              <a:t>et</a:t>
            </a:r>
            <a:r>
              <a:rPr lang="pt-BR" dirty="0"/>
              <a:t> al. (1999) J. Biol. </a:t>
            </a:r>
            <a:r>
              <a:rPr lang="pt-BR" dirty="0" err="1"/>
              <a:t>Chem</a:t>
            </a:r>
            <a:r>
              <a:rPr lang="pt-BR" dirty="0"/>
              <a:t>., 274, 23229-23234.</a:t>
            </a:r>
          </a:p>
          <a:p>
            <a:pPr marL="449263" indent="-449263"/>
            <a:r>
              <a:rPr lang="pt-BR" dirty="0"/>
              <a:t>5-Jean, F. </a:t>
            </a:r>
            <a:r>
              <a:rPr lang="pt-BR" dirty="0" err="1"/>
              <a:t>et</a:t>
            </a:r>
            <a:r>
              <a:rPr lang="pt-BR" dirty="0"/>
              <a:t> al. (1998) Proc. </a:t>
            </a:r>
            <a:r>
              <a:rPr lang="pt-BR" dirty="0" err="1"/>
              <a:t>Natl</a:t>
            </a:r>
            <a:r>
              <a:rPr lang="pt-BR" dirty="0"/>
              <a:t>. Acad. </a:t>
            </a:r>
            <a:r>
              <a:rPr lang="pt-BR" dirty="0" err="1"/>
              <a:t>Sci</a:t>
            </a:r>
            <a:r>
              <a:rPr lang="pt-BR" dirty="0"/>
              <a:t>. USA, 95, 7293-7298.</a:t>
            </a:r>
          </a:p>
          <a:p>
            <a:pPr marL="449263" indent="-449263"/>
            <a:r>
              <a:rPr lang="pt-BR" dirty="0"/>
              <a:t>6-Cameron, A. </a:t>
            </a:r>
            <a:r>
              <a:rPr lang="pt-BR" dirty="0" err="1"/>
              <a:t>et</a:t>
            </a:r>
            <a:r>
              <a:rPr lang="pt-BR" dirty="0"/>
              <a:t> al. (2000) J. Biol. </a:t>
            </a:r>
            <a:r>
              <a:rPr lang="pt-BR" dirty="0" err="1"/>
              <a:t>Chem</a:t>
            </a:r>
            <a:r>
              <a:rPr lang="pt-BR" dirty="0"/>
              <a:t>., 275, 36741-36749.</a:t>
            </a:r>
          </a:p>
        </p:txBody>
      </p:sp>
      <p:sp>
        <p:nvSpPr>
          <p:cNvPr id="39940" name="Rectangle 4"/>
          <p:cNvSpPr>
            <a:spLocks noChangeArrowheads="1"/>
          </p:cNvSpPr>
          <p:nvPr/>
        </p:nvSpPr>
        <p:spPr bwMode="auto">
          <a:xfrm>
            <a:off x="0" y="0"/>
            <a:ext cx="2784545" cy="461665"/>
          </a:xfrm>
          <a:prstGeom prst="rect">
            <a:avLst/>
          </a:prstGeom>
          <a:solidFill>
            <a:srgbClr val="99FF33"/>
          </a:solidFill>
          <a:ln w="9525">
            <a:noFill/>
            <a:miter lim="800000"/>
            <a:headEnd/>
            <a:tailEnd/>
          </a:ln>
        </p:spPr>
        <p:txBody>
          <a:bodyPr wrap="none">
            <a:spAutoFit/>
          </a:bodyPr>
          <a:lstStyle/>
          <a:p>
            <a:r>
              <a:rPr lang="pt-BR" sz="2400" b="1" dirty="0" smtClean="0"/>
              <a:t>FURINA  - Descrição:</a:t>
            </a:r>
            <a:endParaRPr lang="pt-BR" sz="2400" b="1"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33956" t="17450" r="34741" b="16401"/>
          <a:stretch>
            <a:fillRect/>
          </a:stretch>
        </p:blipFill>
        <p:spPr bwMode="auto">
          <a:xfrm>
            <a:off x="0" y="-10650"/>
            <a:ext cx="5778388" cy="6868650"/>
          </a:xfrm>
          <a:prstGeom prst="rect">
            <a:avLst/>
          </a:prstGeom>
          <a:noFill/>
          <a:ln w="9525">
            <a:noFill/>
            <a:miter lim="800000"/>
            <a:headEnd/>
            <a:tailEnd/>
          </a:ln>
        </p:spPr>
      </p:pic>
      <p:sp>
        <p:nvSpPr>
          <p:cNvPr id="5" name="Retângulo 4"/>
          <p:cNvSpPr/>
          <p:nvPr/>
        </p:nvSpPr>
        <p:spPr>
          <a:xfrm>
            <a:off x="5796136" y="4365104"/>
            <a:ext cx="3347864" cy="2031325"/>
          </a:xfrm>
          <a:prstGeom prst="rect">
            <a:avLst/>
          </a:prstGeom>
        </p:spPr>
        <p:txBody>
          <a:bodyPr wrap="square">
            <a:spAutoFit/>
          </a:bodyPr>
          <a:lstStyle/>
          <a:p>
            <a:r>
              <a:rPr lang="pt-BR" dirty="0" err="1" smtClean="0"/>
              <a:t>Furin-mediated</a:t>
            </a:r>
            <a:r>
              <a:rPr lang="pt-BR" dirty="0" smtClean="0"/>
              <a:t> </a:t>
            </a:r>
            <a:r>
              <a:rPr lang="pt-BR" dirty="0" err="1" smtClean="0"/>
              <a:t>protein</a:t>
            </a:r>
            <a:r>
              <a:rPr lang="pt-BR" dirty="0" smtClean="0"/>
              <a:t> </a:t>
            </a:r>
            <a:r>
              <a:rPr lang="pt-BR" dirty="0" err="1" smtClean="0"/>
              <a:t>processing</a:t>
            </a:r>
            <a:r>
              <a:rPr lang="pt-BR" dirty="0" smtClean="0"/>
              <a:t> in </a:t>
            </a:r>
            <a:r>
              <a:rPr lang="pt-BR" dirty="0" err="1" smtClean="0"/>
              <a:t>infectious</a:t>
            </a:r>
            <a:r>
              <a:rPr lang="pt-BR" dirty="0" smtClean="0"/>
              <a:t> </a:t>
            </a:r>
            <a:r>
              <a:rPr lang="pt-BR" dirty="0" err="1" smtClean="0"/>
              <a:t>diseases</a:t>
            </a:r>
            <a:r>
              <a:rPr lang="pt-BR" dirty="0" smtClean="0"/>
              <a:t> </a:t>
            </a:r>
            <a:r>
              <a:rPr lang="pt-BR" dirty="0" err="1" smtClean="0"/>
              <a:t>and</a:t>
            </a:r>
            <a:r>
              <a:rPr lang="pt-BR" dirty="0" smtClean="0"/>
              <a:t> </a:t>
            </a:r>
            <a:r>
              <a:rPr lang="pt-BR" dirty="0" err="1" smtClean="0"/>
              <a:t>cancer</a:t>
            </a:r>
            <a:r>
              <a:rPr lang="pt-BR" dirty="0" smtClean="0"/>
              <a:t> Elisabeth </a:t>
            </a:r>
            <a:r>
              <a:rPr lang="pt-BR" dirty="0" err="1" smtClean="0"/>
              <a:t>Braun</a:t>
            </a:r>
            <a:r>
              <a:rPr lang="pt-BR" dirty="0" smtClean="0"/>
              <a:t> &amp; Daniel </a:t>
            </a:r>
            <a:r>
              <a:rPr lang="pt-BR" dirty="0" err="1" smtClean="0"/>
              <a:t>Sauter</a:t>
            </a:r>
            <a:r>
              <a:rPr lang="pt-BR" dirty="0" smtClean="0"/>
              <a:t> </a:t>
            </a:r>
            <a:r>
              <a:rPr lang="pt-BR" dirty="0" err="1" smtClean="0"/>
              <a:t>Institute</a:t>
            </a:r>
            <a:r>
              <a:rPr lang="pt-BR" dirty="0" smtClean="0"/>
              <a:t> </a:t>
            </a:r>
            <a:r>
              <a:rPr lang="pt-BR" dirty="0" err="1" smtClean="0"/>
              <a:t>of</a:t>
            </a:r>
            <a:r>
              <a:rPr lang="pt-BR" dirty="0" smtClean="0"/>
              <a:t> Molecular </a:t>
            </a:r>
            <a:r>
              <a:rPr lang="pt-BR" dirty="0" err="1" smtClean="0"/>
              <a:t>Virology</a:t>
            </a:r>
            <a:r>
              <a:rPr lang="pt-BR" dirty="0" smtClean="0"/>
              <a:t>, </a:t>
            </a:r>
            <a:r>
              <a:rPr lang="pt-BR" dirty="0" err="1" smtClean="0"/>
              <a:t>Ulm</a:t>
            </a:r>
            <a:r>
              <a:rPr lang="pt-BR" dirty="0" smtClean="0"/>
              <a:t> </a:t>
            </a:r>
            <a:r>
              <a:rPr lang="pt-BR" dirty="0" err="1" smtClean="0"/>
              <a:t>University</a:t>
            </a:r>
            <a:r>
              <a:rPr lang="pt-BR" dirty="0" smtClean="0"/>
              <a:t> Medical Center, </a:t>
            </a:r>
            <a:r>
              <a:rPr lang="pt-BR" dirty="0" err="1" smtClean="0"/>
              <a:t>Ulm</a:t>
            </a:r>
            <a:r>
              <a:rPr lang="pt-BR" dirty="0" smtClean="0"/>
              <a:t>, </a:t>
            </a:r>
            <a:r>
              <a:rPr lang="pt-BR" dirty="0" err="1" smtClean="0"/>
              <a:t>Germany</a:t>
            </a:r>
            <a:endParaRPr lang="pt-BR" dirty="0"/>
          </a:p>
        </p:txBody>
      </p:sp>
      <p:sp>
        <p:nvSpPr>
          <p:cNvPr id="6" name="Retângulo 5"/>
          <p:cNvSpPr/>
          <p:nvPr/>
        </p:nvSpPr>
        <p:spPr>
          <a:xfrm>
            <a:off x="4572000" y="0"/>
            <a:ext cx="4572000" cy="646331"/>
          </a:xfrm>
          <a:prstGeom prst="rect">
            <a:avLst/>
          </a:prstGeom>
        </p:spPr>
        <p:txBody>
          <a:bodyPr>
            <a:spAutoFit/>
          </a:bodyPr>
          <a:lstStyle/>
          <a:p>
            <a:r>
              <a:rPr lang="pt-BR" dirty="0" err="1" smtClean="0"/>
              <a:t>Clinical</a:t>
            </a:r>
            <a:r>
              <a:rPr lang="pt-BR" dirty="0" smtClean="0"/>
              <a:t> &amp; </a:t>
            </a:r>
            <a:r>
              <a:rPr lang="pt-BR" dirty="0" err="1" smtClean="0"/>
              <a:t>Translational</a:t>
            </a:r>
            <a:r>
              <a:rPr lang="pt-BR" dirty="0" smtClean="0"/>
              <a:t> </a:t>
            </a:r>
            <a:r>
              <a:rPr lang="pt-BR" dirty="0" err="1" smtClean="0"/>
              <a:t>Immunology</a:t>
            </a:r>
            <a:r>
              <a:rPr lang="pt-BR" dirty="0" smtClean="0"/>
              <a:t> 2019; e1073. </a:t>
            </a:r>
            <a:r>
              <a:rPr lang="pt-BR" dirty="0" err="1" smtClean="0"/>
              <a:t>doi</a:t>
            </a:r>
            <a:r>
              <a:rPr lang="pt-BR" dirty="0" smtClean="0"/>
              <a:t>: 10.1002/cti2.1073</a:t>
            </a:r>
            <a:endParaRPr lang="pt-BR"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cstate="print">
            <a:lum bright="-6000"/>
          </a:blip>
          <a:srcRect l="8981" t="7964" r="8981" b="456"/>
          <a:stretch>
            <a:fillRect/>
          </a:stretch>
        </p:blipFill>
        <p:spPr bwMode="auto">
          <a:xfrm>
            <a:off x="0" y="0"/>
            <a:ext cx="9144000" cy="6858000"/>
          </a:xfrm>
          <a:prstGeom prst="rect">
            <a:avLst/>
          </a:prstGeom>
          <a:noFill/>
          <a:ln w="9525">
            <a:noFill/>
            <a:miter lim="800000"/>
            <a:headEnd/>
            <a:tailEnd/>
          </a:ln>
        </p:spPr>
      </p:pic>
      <p:sp>
        <p:nvSpPr>
          <p:cNvPr id="3" name="CaixaDeTexto 2"/>
          <p:cNvSpPr txBox="1"/>
          <p:nvPr/>
        </p:nvSpPr>
        <p:spPr>
          <a:xfrm>
            <a:off x="3527884" y="6381328"/>
            <a:ext cx="2088232" cy="523220"/>
          </a:xfrm>
          <a:prstGeom prst="rect">
            <a:avLst/>
          </a:prstGeom>
          <a:noFill/>
        </p:spPr>
        <p:txBody>
          <a:bodyPr wrap="square" rtlCol="0">
            <a:spAutoFit/>
          </a:bodyPr>
          <a:lstStyle/>
          <a:p>
            <a:pPr algn="ctr"/>
            <a:r>
              <a:rPr lang="pt-BR" sz="2800" dirty="0" smtClean="0"/>
              <a:t>Flavivírus</a:t>
            </a:r>
            <a:endParaRPr lang="pt-BR" sz="28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8000"/>
        </a:solidFill>
        <a:effectLst/>
      </p:bgPr>
    </p:bg>
    <p:spTree>
      <p:nvGrpSpPr>
        <p:cNvPr id="1" name=""/>
        <p:cNvGrpSpPr/>
        <p:nvPr/>
      </p:nvGrpSpPr>
      <p:grpSpPr>
        <a:xfrm>
          <a:off x="0" y="0"/>
          <a:ext cx="0" cy="0"/>
          <a:chOff x="0" y="0"/>
          <a:chExt cx="0" cy="0"/>
        </a:xfrm>
      </p:grpSpPr>
      <p:sp>
        <p:nvSpPr>
          <p:cNvPr id="4" name="CaixaDeTexto 3"/>
          <p:cNvSpPr txBox="1"/>
          <p:nvPr/>
        </p:nvSpPr>
        <p:spPr>
          <a:xfrm>
            <a:off x="1259632" y="1643896"/>
            <a:ext cx="7920880" cy="3570208"/>
          </a:xfrm>
          <a:prstGeom prst="rect">
            <a:avLst/>
          </a:prstGeom>
          <a:noFill/>
        </p:spPr>
        <p:txBody>
          <a:bodyPr wrap="square" rtlCol="0">
            <a:spAutoFit/>
          </a:bodyPr>
          <a:lstStyle/>
          <a:p>
            <a:r>
              <a:rPr lang="pt-BR" sz="6600" dirty="0" smtClean="0">
                <a:solidFill>
                  <a:schemeClr val="bg1"/>
                </a:solidFill>
              </a:rPr>
              <a:t>Objetivos:</a:t>
            </a:r>
          </a:p>
          <a:p>
            <a:endParaRPr lang="pt-BR" sz="2000" dirty="0" smtClean="0">
              <a:solidFill>
                <a:schemeClr val="bg1"/>
              </a:solidFill>
            </a:endParaRPr>
          </a:p>
          <a:p>
            <a:pPr>
              <a:lnSpc>
                <a:spcPts val="4200"/>
              </a:lnSpc>
            </a:pPr>
            <a:r>
              <a:rPr lang="pt-BR" sz="3200" dirty="0" smtClean="0">
                <a:solidFill>
                  <a:schemeClr val="bg1"/>
                </a:solidFill>
              </a:rPr>
              <a:t>1- Noções básicas de Virologia;</a:t>
            </a:r>
          </a:p>
          <a:p>
            <a:pPr>
              <a:lnSpc>
                <a:spcPts val="4200"/>
              </a:lnSpc>
            </a:pPr>
            <a:r>
              <a:rPr lang="pt-BR" sz="3200" dirty="0" smtClean="0">
                <a:solidFill>
                  <a:schemeClr val="bg1"/>
                </a:solidFill>
              </a:rPr>
              <a:t>2- As características dos coronavírus;</a:t>
            </a:r>
          </a:p>
          <a:p>
            <a:pPr>
              <a:lnSpc>
                <a:spcPts val="4200"/>
              </a:lnSpc>
            </a:pPr>
            <a:r>
              <a:rPr lang="pt-BR" sz="3200" dirty="0" smtClean="0">
                <a:solidFill>
                  <a:schemeClr val="bg1"/>
                </a:solidFill>
              </a:rPr>
              <a:t>3- As bases fisiológicas das </a:t>
            </a:r>
            <a:r>
              <a:rPr lang="pt-BR" sz="3200" dirty="0" err="1" smtClean="0">
                <a:solidFill>
                  <a:schemeClr val="bg1"/>
                </a:solidFill>
              </a:rPr>
              <a:t>coronaviroses</a:t>
            </a:r>
            <a:r>
              <a:rPr lang="pt-BR" sz="3200" dirty="0" smtClean="0">
                <a:solidFill>
                  <a:schemeClr val="bg1"/>
                </a:solidFill>
              </a:rPr>
              <a:t>;</a:t>
            </a:r>
          </a:p>
          <a:p>
            <a:pPr>
              <a:lnSpc>
                <a:spcPts val="4200"/>
              </a:lnSpc>
            </a:pPr>
            <a:r>
              <a:rPr lang="pt-BR" sz="3200" dirty="0" smtClean="0">
                <a:solidFill>
                  <a:schemeClr val="bg1"/>
                </a:solidFill>
              </a:rPr>
              <a:t>4- Os efeitos da pandemia de  COVID 2019.</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lum bright="-10000"/>
          </a:blip>
          <a:srcRect l="50493" t="15350" r="12889"/>
          <a:stretch>
            <a:fillRect/>
          </a:stretch>
        </p:blipFill>
        <p:spPr bwMode="auto">
          <a:xfrm>
            <a:off x="1691680" y="0"/>
            <a:ext cx="5274095" cy="6858000"/>
          </a:xfrm>
          <a:prstGeom prst="rect">
            <a:avLst/>
          </a:prstGeom>
          <a:noFill/>
          <a:ln w="9525">
            <a:noFill/>
            <a:miter lim="800000"/>
            <a:headEnd/>
            <a:tailEnd/>
          </a:ln>
        </p:spPr>
      </p:pic>
      <p:sp>
        <p:nvSpPr>
          <p:cNvPr id="3" name="Retângulo 2"/>
          <p:cNvSpPr/>
          <p:nvPr/>
        </p:nvSpPr>
        <p:spPr>
          <a:xfrm rot="18714837">
            <a:off x="1475656" y="1844824"/>
            <a:ext cx="1526380" cy="369332"/>
          </a:xfrm>
          <a:prstGeom prst="rect">
            <a:avLst/>
          </a:prstGeom>
        </p:spPr>
        <p:txBody>
          <a:bodyPr wrap="none">
            <a:spAutoFit/>
          </a:bodyPr>
          <a:lstStyle/>
          <a:p>
            <a:r>
              <a:rPr lang="pt-BR" b="1" dirty="0" smtClean="0">
                <a:solidFill>
                  <a:srgbClr val="FF0000"/>
                </a:solidFill>
              </a:rPr>
              <a:t>Enzima </a:t>
            </a:r>
            <a:r>
              <a:rPr lang="pt-BR" b="1" dirty="0" err="1" smtClean="0">
                <a:solidFill>
                  <a:srgbClr val="FF0000"/>
                </a:solidFill>
              </a:rPr>
              <a:t>Furina</a:t>
            </a:r>
            <a:endParaRPr lang="pt-BR" b="1" dirty="0">
              <a:solidFill>
                <a:srgbClr val="FF0000"/>
              </a:solidFill>
            </a:endParaRPr>
          </a:p>
        </p:txBody>
      </p:sp>
      <p:cxnSp>
        <p:nvCxnSpPr>
          <p:cNvPr id="4" name="Conector de seta reta 8"/>
          <p:cNvCxnSpPr>
            <a:cxnSpLocks noChangeShapeType="1"/>
          </p:cNvCxnSpPr>
          <p:nvPr/>
        </p:nvCxnSpPr>
        <p:spPr bwMode="auto">
          <a:xfrm>
            <a:off x="2411760" y="2132856"/>
            <a:ext cx="262253" cy="422581"/>
          </a:xfrm>
          <a:prstGeom prst="straightConnector1">
            <a:avLst/>
          </a:prstGeom>
          <a:noFill/>
          <a:ln w="38100" algn="ctr">
            <a:solidFill>
              <a:srgbClr val="FF0000"/>
            </a:solidFill>
            <a:round/>
            <a:headEnd/>
            <a:tailEnd type="arrow" w="med" len="med"/>
          </a:ln>
        </p:spPr>
      </p:cxnSp>
      <p:sp>
        <p:nvSpPr>
          <p:cNvPr id="5" name="Retângulo 4"/>
          <p:cNvSpPr/>
          <p:nvPr/>
        </p:nvSpPr>
        <p:spPr>
          <a:xfrm>
            <a:off x="3346344" y="5589240"/>
            <a:ext cx="2451312" cy="369332"/>
          </a:xfrm>
          <a:prstGeom prst="rect">
            <a:avLst/>
          </a:prstGeom>
        </p:spPr>
        <p:txBody>
          <a:bodyPr wrap="none">
            <a:spAutoFit/>
          </a:bodyPr>
          <a:lstStyle/>
          <a:p>
            <a:r>
              <a:rPr lang="pt-BR" b="1" dirty="0" smtClean="0">
                <a:latin typeface="Century Gothic" pitchFamily="34" charset="0"/>
              </a:rPr>
              <a:t>Vírus da Influenza A:</a:t>
            </a:r>
            <a:endParaRPr lang="pt-BR"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2" cstate="print"/>
          <a:srcRect l="12920" r="11270"/>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p:cNvPicPr>
            <a:picLocks noChangeAspect="1" noChangeArrowheads="1"/>
          </p:cNvPicPr>
          <p:nvPr/>
        </p:nvPicPr>
        <p:blipFill>
          <a:blip r:embed="rId2" cstate="print">
            <a:lum bright="-10000"/>
          </a:blip>
          <a:srcRect l="22443" t="18900" r="34442" b="10751"/>
          <a:stretch>
            <a:fillRect/>
          </a:stretch>
        </p:blipFill>
        <p:spPr bwMode="auto">
          <a:xfrm>
            <a:off x="539552" y="0"/>
            <a:ext cx="7992887" cy="6858000"/>
          </a:xfrm>
          <a:prstGeom prst="rect">
            <a:avLst/>
          </a:prstGeom>
          <a:noFill/>
          <a:ln w="9525">
            <a:noFill/>
            <a:miter lim="800000"/>
            <a:headEnd/>
            <a:tailEnd/>
          </a:ln>
        </p:spPr>
      </p:pic>
      <p:sp>
        <p:nvSpPr>
          <p:cNvPr id="3" name="CaixaDeTexto 2"/>
          <p:cNvSpPr txBox="1"/>
          <p:nvPr/>
        </p:nvSpPr>
        <p:spPr>
          <a:xfrm>
            <a:off x="971600" y="1340768"/>
            <a:ext cx="2448272" cy="369332"/>
          </a:xfrm>
          <a:prstGeom prst="rect">
            <a:avLst/>
          </a:prstGeom>
          <a:solidFill>
            <a:srgbClr val="FFFF00"/>
          </a:solidFill>
        </p:spPr>
        <p:txBody>
          <a:bodyPr wrap="square" rtlCol="0">
            <a:spAutoFit/>
          </a:bodyPr>
          <a:lstStyle/>
          <a:p>
            <a:pPr algn="ctr"/>
            <a:r>
              <a:rPr lang="pt-BR" dirty="0" smtClean="0"/>
              <a:t>Microbiologia- CEDERJ </a:t>
            </a:r>
            <a:endParaRPr lang="pt-BR"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2" cstate="print"/>
          <a:srcRect l="4199" t="12587" r="1758" b="7227"/>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2"/>
          <p:cNvSpPr txBox="1">
            <a:spLocks noChangeArrowheads="1"/>
          </p:cNvSpPr>
          <p:nvPr/>
        </p:nvSpPr>
        <p:spPr bwMode="auto">
          <a:xfrm>
            <a:off x="0" y="0"/>
            <a:ext cx="9144000" cy="6819900"/>
          </a:xfrm>
          <a:prstGeom prst="rect">
            <a:avLst/>
          </a:prstGeom>
          <a:noFill/>
          <a:ln w="9525">
            <a:noFill/>
            <a:miter lim="800000"/>
            <a:headEnd/>
            <a:tailEnd/>
          </a:ln>
        </p:spPr>
        <p:txBody>
          <a:bodyPr>
            <a:spAutoFit/>
          </a:bodyPr>
          <a:lstStyle/>
          <a:p>
            <a:pPr algn="just"/>
            <a:r>
              <a:rPr lang="en-US" sz="1700" b="1"/>
              <a:t>Scheiblauer, H., M. Reinacher, M. Tashiro, and R. Rott. </a:t>
            </a:r>
            <a:r>
              <a:rPr lang="en-US" sz="1700"/>
              <a:t>1992. Interactions between bacteria and influenza A virus in the development of influenza pneumonia. J. Infect. Dis. </a:t>
            </a:r>
            <a:r>
              <a:rPr lang="en-US" sz="1700" b="1"/>
              <a:t>166:</a:t>
            </a:r>
            <a:r>
              <a:rPr lang="en-US" sz="1700"/>
              <a:t>783–791.</a:t>
            </a:r>
          </a:p>
          <a:p>
            <a:pPr algn="just"/>
            <a:endParaRPr lang="en-US" sz="1700"/>
          </a:p>
          <a:p>
            <a:pPr algn="just"/>
            <a:r>
              <a:rPr lang="en-US" sz="1700" b="1"/>
              <a:t>Shope, R. E. </a:t>
            </a:r>
            <a:r>
              <a:rPr lang="en-US" sz="1700"/>
              <a:t>1931. Swine influenza. Filtration experiments and etiology. J. Exp. Med. </a:t>
            </a:r>
            <a:r>
              <a:rPr lang="en-US" sz="1700" b="1"/>
              <a:t>4:</a:t>
            </a:r>
            <a:r>
              <a:rPr lang="en-US" sz="1700"/>
              <a:t>373–385.</a:t>
            </a:r>
          </a:p>
          <a:p>
            <a:pPr algn="just"/>
            <a:endParaRPr lang="en-US" sz="1700"/>
          </a:p>
          <a:p>
            <a:pPr algn="just"/>
            <a:r>
              <a:rPr lang="en-US" sz="1700" b="1"/>
              <a:t>Tashiro, M., P. Ciborowski, H. Klenk, G. Pulverer, and R. Rott. </a:t>
            </a:r>
            <a:r>
              <a:rPr lang="en-US" sz="1700"/>
              <a:t>1987. Role of staphylococcus protease in the development of influenza pneumonia.Nature </a:t>
            </a:r>
            <a:r>
              <a:rPr lang="en-US" sz="1700" b="1"/>
              <a:t>325:</a:t>
            </a:r>
            <a:r>
              <a:rPr lang="en-US" sz="1700"/>
              <a:t>536–537.</a:t>
            </a:r>
          </a:p>
          <a:p>
            <a:pPr algn="just"/>
            <a:endParaRPr lang="en-US" sz="1700"/>
          </a:p>
          <a:p>
            <a:pPr algn="just"/>
            <a:r>
              <a:rPr lang="en-US" sz="1700" b="1"/>
              <a:t>Tashiro, M., P. Ciborowski, M. Reinacher, G. Pulverer, H.-D. Klenk, and R. Rott. </a:t>
            </a:r>
            <a:r>
              <a:rPr lang="en-US" sz="1700"/>
              <a:t>1987. Synergistic role of staphylococcal proteases in the induction of influenza virus pathogenicity. Virology </a:t>
            </a:r>
            <a:r>
              <a:rPr lang="en-US" sz="1700" b="1"/>
              <a:t>157:</a:t>
            </a:r>
            <a:r>
              <a:rPr lang="en-US" sz="1700"/>
              <a:t>421–430.</a:t>
            </a:r>
          </a:p>
          <a:p>
            <a:pPr algn="just"/>
            <a:endParaRPr lang="en-US" sz="1700"/>
          </a:p>
          <a:p>
            <a:pPr algn="just"/>
            <a:r>
              <a:rPr lang="en-US" sz="1700" b="1"/>
              <a:t>Vey, M., M. Orlich, S. Adler, H.-D. Klenk, R. Rott, and W. Garten. </a:t>
            </a:r>
            <a:r>
              <a:rPr lang="en-US" sz="1700"/>
              <a:t>1992. Hemagglutinin activation of pathogenic avian influenza viruses of serotype H7 requires the protease recognition motif R-X-K/R-R. Virology </a:t>
            </a:r>
            <a:r>
              <a:rPr lang="en-US" sz="1700" b="1"/>
              <a:t>188:</a:t>
            </a:r>
            <a:r>
              <a:rPr lang="en-US" sz="1700"/>
              <a:t>408–413.</a:t>
            </a:r>
          </a:p>
          <a:p>
            <a:pPr algn="just"/>
            <a:endParaRPr lang="en-US" sz="1700"/>
          </a:p>
          <a:p>
            <a:pPr algn="just"/>
            <a:r>
              <a:rPr lang="en-US" sz="1700" b="1"/>
              <a:t>Wadowsky, R. M., S. M. Mietzner, D. P. Skoner, W. J. Doyle, and P. Fireman.</a:t>
            </a:r>
            <a:r>
              <a:rPr lang="en-US" sz="1700"/>
              <a:t>1995. Effect of experimental influenza A virus infection on isolation of </a:t>
            </a:r>
            <a:r>
              <a:rPr lang="en-US" sz="1700" i="1"/>
              <a:t>Streptococcus pneumoniae </a:t>
            </a:r>
            <a:r>
              <a:rPr lang="en-US" sz="1700"/>
              <a:t>and other aerobic bacteria from the oropharynges of allergic and nonallergic adult subjects. Infect. Immun. </a:t>
            </a:r>
            <a:r>
              <a:rPr lang="en-US" sz="1700" b="1"/>
              <a:t>63:</a:t>
            </a:r>
            <a:r>
              <a:rPr lang="en-US" sz="1700"/>
              <a:t>1153–1157.</a:t>
            </a:r>
          </a:p>
          <a:p>
            <a:pPr algn="just"/>
            <a:endParaRPr lang="en-US" sz="1700"/>
          </a:p>
          <a:p>
            <a:pPr algn="just"/>
            <a:r>
              <a:rPr lang="en-US" sz="1700" b="1"/>
              <a:t>Walker, J. A., S. S. Molloy, G. Thomas, T. Sakaguchi, T. Yoshida, T. M. Chambers, and Y. Kawaoka. </a:t>
            </a:r>
            <a:r>
              <a:rPr lang="en-US" sz="1700"/>
              <a:t>1994. Sequence specificity of furin, a proprotein-processing endoprotease, for the hemagglutinin of a virulent avian influenza virus. J. Virol. </a:t>
            </a:r>
            <a:r>
              <a:rPr lang="en-US" sz="1700" b="1"/>
              <a:t>68:</a:t>
            </a:r>
            <a:r>
              <a:rPr lang="en-US" sz="1700"/>
              <a:t>1213–1218.</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l="3244" t="71954" r="46516" b="14301"/>
          <a:stretch>
            <a:fillRect/>
          </a:stretch>
        </p:blipFill>
        <p:spPr bwMode="auto">
          <a:xfrm>
            <a:off x="-1" y="5445224"/>
            <a:ext cx="9180238" cy="1412777"/>
          </a:xfrm>
          <a:prstGeom prst="rect">
            <a:avLst/>
          </a:prstGeom>
          <a:noFill/>
          <a:ln w="9525">
            <a:noFill/>
            <a:miter lim="800000"/>
            <a:headEnd/>
            <a:tailEnd/>
          </a:ln>
        </p:spPr>
      </p:pic>
      <p:pic>
        <p:nvPicPr>
          <p:cNvPr id="5" name="Picture 2"/>
          <p:cNvPicPr>
            <a:picLocks noChangeAspect="1" noChangeArrowheads="1"/>
          </p:cNvPicPr>
          <p:nvPr/>
        </p:nvPicPr>
        <p:blipFill>
          <a:blip r:embed="rId2" cstate="print"/>
          <a:srcRect l="3244" t="35300" r="33872" b="49122"/>
          <a:stretch>
            <a:fillRect/>
          </a:stretch>
        </p:blipFill>
        <p:spPr bwMode="auto">
          <a:xfrm>
            <a:off x="-1" y="0"/>
            <a:ext cx="9105219" cy="1268760"/>
          </a:xfrm>
          <a:prstGeom prst="rect">
            <a:avLst/>
          </a:prstGeom>
          <a:noFill/>
          <a:ln w="9525">
            <a:noFill/>
            <a:miter lim="800000"/>
            <a:headEnd/>
            <a:tailEnd/>
          </a:ln>
        </p:spPr>
      </p:pic>
      <p:sp>
        <p:nvSpPr>
          <p:cNvPr id="6" name="Retângulo 5"/>
          <p:cNvSpPr/>
          <p:nvPr/>
        </p:nvSpPr>
        <p:spPr>
          <a:xfrm>
            <a:off x="0" y="1536174"/>
            <a:ext cx="9144000" cy="3785652"/>
          </a:xfrm>
          <a:prstGeom prst="rect">
            <a:avLst/>
          </a:prstGeom>
          <a:solidFill>
            <a:srgbClr val="FFFF99"/>
          </a:solidFill>
        </p:spPr>
        <p:txBody>
          <a:bodyPr wrap="square">
            <a:spAutoFit/>
          </a:bodyPr>
          <a:lstStyle/>
          <a:p>
            <a:r>
              <a:rPr lang="en-US" sz="2400" b="1" dirty="0" smtClean="0">
                <a:solidFill>
                  <a:schemeClr val="accent6">
                    <a:lumMod val="75000"/>
                  </a:schemeClr>
                </a:solidFill>
              </a:rPr>
              <a:t>Abstract</a:t>
            </a:r>
          </a:p>
          <a:p>
            <a:r>
              <a:rPr lang="en-US" sz="2400" dirty="0" smtClean="0"/>
              <a:t>In 2019, a new </a:t>
            </a:r>
            <a:r>
              <a:rPr lang="en-US" sz="2400" dirty="0" err="1" smtClean="0"/>
              <a:t>coronavirus</a:t>
            </a:r>
            <a:r>
              <a:rPr lang="en-US" sz="2400" dirty="0" smtClean="0"/>
              <a:t> (2019-nCoV) infecting Humans has emerged in Wuhan, China. Its genome has been sequenced and the genomic information promptly released. Despite a high similarity with the genome sequence of SARS-</a:t>
            </a:r>
            <a:r>
              <a:rPr lang="en-US" sz="2400" dirty="0" err="1" smtClean="0"/>
              <a:t>CoV</a:t>
            </a:r>
            <a:r>
              <a:rPr lang="en-US" sz="2400" dirty="0" smtClean="0"/>
              <a:t> and SARS-like </a:t>
            </a:r>
            <a:r>
              <a:rPr lang="en-US" sz="2400" dirty="0" err="1" smtClean="0"/>
              <a:t>CoVs</a:t>
            </a:r>
            <a:r>
              <a:rPr lang="en-US" sz="2400" dirty="0" smtClean="0"/>
              <a:t>, we identified a peculiar </a:t>
            </a:r>
            <a:r>
              <a:rPr lang="en-US" sz="2400" dirty="0" err="1" smtClean="0"/>
              <a:t>furin</a:t>
            </a:r>
            <a:r>
              <a:rPr lang="en-US" sz="2400" dirty="0" smtClean="0"/>
              <a:t>-like cleavage site in the Spike protein of the 2019-nCoV, lacking in the other SARS-like </a:t>
            </a:r>
            <a:r>
              <a:rPr lang="en-US" sz="2400" dirty="0" err="1" smtClean="0"/>
              <a:t>CoVs</a:t>
            </a:r>
            <a:r>
              <a:rPr lang="en-US" sz="2400" dirty="0" smtClean="0"/>
              <a:t>. In this article, we discuss the possible functional consequences of this cleavage site in the viral cycle, </a:t>
            </a:r>
            <a:r>
              <a:rPr lang="en-US" sz="2400" dirty="0" err="1" smtClean="0"/>
              <a:t>pathogenicity</a:t>
            </a:r>
            <a:r>
              <a:rPr lang="en-US" sz="2400" dirty="0" smtClean="0"/>
              <a:t> and its potential implication in the development of </a:t>
            </a:r>
            <a:r>
              <a:rPr lang="en-US" sz="2400" dirty="0" err="1" smtClean="0"/>
              <a:t>antivirals</a:t>
            </a:r>
            <a:r>
              <a:rPr lang="en-US" sz="2400" dirty="0" smtClean="0"/>
              <a:t>.</a:t>
            </a:r>
            <a:endParaRPr lang="pt-BR" sz="2400" dirty="0"/>
          </a:p>
        </p:txBody>
      </p:sp>
      <p:sp>
        <p:nvSpPr>
          <p:cNvPr id="7" name="Retângulo 6"/>
          <p:cNvSpPr/>
          <p:nvPr/>
        </p:nvSpPr>
        <p:spPr>
          <a:xfrm>
            <a:off x="0" y="1196752"/>
            <a:ext cx="9144000" cy="369332"/>
          </a:xfrm>
          <a:prstGeom prst="rect">
            <a:avLst/>
          </a:prstGeom>
        </p:spPr>
        <p:txBody>
          <a:bodyPr wrap="square">
            <a:spAutoFit/>
          </a:bodyPr>
          <a:lstStyle/>
          <a:p>
            <a:pPr algn="ctr"/>
            <a:r>
              <a:rPr lang="pt-BR" dirty="0" smtClean="0">
                <a:hlinkClick r:id="rId3"/>
              </a:rPr>
              <a:t>https://www.sciencedirect.com/science/article/pii/S0166354220300528</a:t>
            </a:r>
            <a:endParaRPr lang="pt-BR"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l="27759" t="21650" r="29717" b="24800"/>
          <a:stretch>
            <a:fillRect/>
          </a:stretch>
        </p:blipFill>
        <p:spPr bwMode="auto">
          <a:xfrm>
            <a:off x="33408" y="404664"/>
            <a:ext cx="9110592" cy="6453336"/>
          </a:xfrm>
          <a:prstGeom prst="rect">
            <a:avLst/>
          </a:prstGeom>
          <a:noFill/>
          <a:ln w="9525">
            <a:noFill/>
            <a:miter lim="800000"/>
            <a:headEnd/>
            <a:tailEnd/>
          </a:ln>
        </p:spPr>
      </p:pic>
      <p:sp>
        <p:nvSpPr>
          <p:cNvPr id="5" name="Retângulo 4"/>
          <p:cNvSpPr/>
          <p:nvPr/>
        </p:nvSpPr>
        <p:spPr>
          <a:xfrm>
            <a:off x="0" y="0"/>
            <a:ext cx="9144000" cy="430887"/>
          </a:xfrm>
          <a:prstGeom prst="rect">
            <a:avLst/>
          </a:prstGeom>
          <a:solidFill>
            <a:srgbClr val="FFFF99"/>
          </a:solidFill>
        </p:spPr>
        <p:txBody>
          <a:bodyPr wrap="square">
            <a:spAutoFit/>
          </a:bodyPr>
          <a:lstStyle/>
          <a:p>
            <a:pPr algn="ctr"/>
            <a:r>
              <a:rPr lang="pt-BR" sz="2200" dirty="0" smtClean="0">
                <a:hlinkClick r:id="rId3"/>
              </a:rPr>
              <a:t>https://www.sciencedirect.com/science/article/abs/pii/S0166354220300528</a:t>
            </a:r>
            <a:endParaRPr lang="pt-BR" sz="2200"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ChangeArrowheads="1"/>
          </p:cNvSpPr>
          <p:nvPr/>
        </p:nvSpPr>
        <p:spPr bwMode="auto">
          <a:xfrm>
            <a:off x="0" y="972946"/>
            <a:ext cx="9144000" cy="2468946"/>
          </a:xfrm>
          <a:prstGeom prst="rect">
            <a:avLst/>
          </a:prstGeom>
          <a:solidFill>
            <a:srgbClr val="FFFF99"/>
          </a:solidFill>
          <a:ln w="9525">
            <a:noFill/>
            <a:miter lim="800000"/>
            <a:headEnd/>
            <a:tailEnd/>
          </a:ln>
        </p:spPr>
        <p:txBody>
          <a:bodyPr anchor="ctr">
            <a:spAutoFit/>
          </a:bodyPr>
          <a:lstStyle/>
          <a:p>
            <a:pPr algn="l">
              <a:lnSpc>
                <a:spcPct val="200000"/>
              </a:lnSpc>
            </a:pPr>
            <a:r>
              <a:rPr lang="en-US" sz="2700" b="1" dirty="0" err="1"/>
              <a:t>Antibiótico</a:t>
            </a:r>
            <a:r>
              <a:rPr lang="en-US" sz="2700" dirty="0"/>
              <a:t>: </a:t>
            </a:r>
            <a:r>
              <a:rPr lang="en-US" sz="2700" dirty="0" err="1"/>
              <a:t>Amoxicilina</a:t>
            </a:r>
            <a:r>
              <a:rPr lang="en-US" sz="2700" dirty="0"/>
              <a:t> +</a:t>
            </a:r>
            <a:r>
              <a:rPr lang="en-US" sz="2700" dirty="0" err="1"/>
              <a:t>Ácido</a:t>
            </a:r>
            <a:r>
              <a:rPr lang="en-US" sz="2700" dirty="0"/>
              <a:t> </a:t>
            </a:r>
            <a:r>
              <a:rPr lang="en-US" sz="2700" dirty="0" err="1"/>
              <a:t>Clavulônico</a:t>
            </a:r>
            <a:r>
              <a:rPr lang="en-US" sz="2700" dirty="0"/>
              <a:t>, </a:t>
            </a:r>
            <a:r>
              <a:rPr lang="en-US" sz="2700" dirty="0" err="1"/>
              <a:t>comprimido</a:t>
            </a:r>
            <a:r>
              <a:rPr lang="en-US" sz="2700" dirty="0"/>
              <a:t>;</a:t>
            </a:r>
          </a:p>
          <a:p>
            <a:pPr algn="l">
              <a:lnSpc>
                <a:spcPct val="200000"/>
              </a:lnSpc>
            </a:pPr>
            <a:r>
              <a:rPr lang="en-US" sz="2700" b="1" dirty="0" err="1"/>
              <a:t>Antialérgico</a:t>
            </a:r>
            <a:r>
              <a:rPr lang="en-US" sz="2700" dirty="0"/>
              <a:t>: </a:t>
            </a:r>
            <a:r>
              <a:rPr lang="en-US" sz="2700" dirty="0" err="1"/>
              <a:t>Maleato</a:t>
            </a:r>
            <a:r>
              <a:rPr lang="en-US" sz="2700" dirty="0"/>
              <a:t> de </a:t>
            </a:r>
            <a:r>
              <a:rPr lang="en-US" sz="2700" dirty="0" err="1"/>
              <a:t>Dexclorfeniramina</a:t>
            </a:r>
            <a:r>
              <a:rPr lang="en-US" sz="2700" dirty="0"/>
              <a:t>, </a:t>
            </a:r>
            <a:r>
              <a:rPr lang="en-US" sz="2700" dirty="0" err="1"/>
              <a:t>comprimido</a:t>
            </a:r>
            <a:r>
              <a:rPr lang="en-US" sz="2700" dirty="0"/>
              <a:t>;</a:t>
            </a:r>
          </a:p>
          <a:p>
            <a:pPr algn="l">
              <a:lnSpc>
                <a:spcPct val="200000"/>
              </a:lnSpc>
            </a:pPr>
            <a:r>
              <a:rPr lang="en-US" sz="2700" b="1" dirty="0" err="1"/>
              <a:t>Expectorante</a:t>
            </a:r>
            <a:r>
              <a:rPr lang="en-US" sz="2700" dirty="0"/>
              <a:t>: </a:t>
            </a:r>
            <a:r>
              <a:rPr lang="en-US" sz="2700" dirty="0" err="1"/>
              <a:t>Iodeto</a:t>
            </a:r>
            <a:r>
              <a:rPr lang="en-US" sz="2700" dirty="0"/>
              <a:t> de </a:t>
            </a:r>
            <a:r>
              <a:rPr lang="en-US" sz="2700" dirty="0" err="1"/>
              <a:t>Potássio</a:t>
            </a:r>
            <a:r>
              <a:rPr lang="en-US" sz="2700" dirty="0"/>
              <a:t>, </a:t>
            </a:r>
            <a:r>
              <a:rPr lang="en-US" sz="2700" dirty="0" err="1"/>
              <a:t>xarope</a:t>
            </a:r>
            <a:r>
              <a:rPr lang="en-US" sz="2700" dirty="0"/>
              <a:t>.</a:t>
            </a:r>
          </a:p>
        </p:txBody>
      </p:sp>
      <p:sp>
        <p:nvSpPr>
          <p:cNvPr id="74755" name="Text Box 3"/>
          <p:cNvSpPr txBox="1">
            <a:spLocks noChangeArrowheads="1"/>
          </p:cNvSpPr>
          <p:nvPr/>
        </p:nvSpPr>
        <p:spPr bwMode="auto">
          <a:xfrm>
            <a:off x="0" y="3789363"/>
            <a:ext cx="9144000" cy="2923877"/>
          </a:xfrm>
          <a:prstGeom prst="rect">
            <a:avLst/>
          </a:prstGeom>
          <a:noFill/>
          <a:ln w="76200">
            <a:solidFill>
              <a:srgbClr val="FF0000"/>
            </a:solidFill>
            <a:miter lim="800000"/>
            <a:headEnd/>
            <a:tailEnd/>
          </a:ln>
        </p:spPr>
        <p:txBody>
          <a:bodyPr>
            <a:spAutoFit/>
          </a:bodyPr>
          <a:lstStyle/>
          <a:p>
            <a:pPr>
              <a:lnSpc>
                <a:spcPct val="115000"/>
              </a:lnSpc>
            </a:pPr>
            <a:r>
              <a:rPr lang="pt-BR" sz="4000" dirty="0"/>
              <a:t>Uma dose deste coquetel, antes de dormir, desfaz a associação mórbida e, dormindo, o corpo refaz o equilíbrio fisiológico para acordar </a:t>
            </a:r>
            <a:r>
              <a:rPr lang="pt-BR" sz="4000" dirty="0" smtClean="0"/>
              <a:t>curado.</a:t>
            </a:r>
            <a:endParaRPr lang="pt-BR" sz="4000" dirty="0"/>
          </a:p>
        </p:txBody>
      </p:sp>
      <p:sp>
        <p:nvSpPr>
          <p:cNvPr id="74756" name="CaixaDeTexto 3"/>
          <p:cNvSpPr txBox="1">
            <a:spLocks noChangeArrowheads="1"/>
          </p:cNvSpPr>
          <p:nvPr/>
        </p:nvSpPr>
        <p:spPr bwMode="auto">
          <a:xfrm>
            <a:off x="0" y="0"/>
            <a:ext cx="9144000" cy="769938"/>
          </a:xfrm>
          <a:prstGeom prst="rect">
            <a:avLst/>
          </a:prstGeom>
          <a:solidFill>
            <a:srgbClr val="FF9900"/>
          </a:solidFill>
          <a:ln w="9525">
            <a:noFill/>
            <a:miter lim="800000"/>
            <a:headEnd/>
            <a:tailEnd/>
          </a:ln>
        </p:spPr>
        <p:txBody>
          <a:bodyPr>
            <a:spAutoFit/>
          </a:bodyPr>
          <a:lstStyle/>
          <a:p>
            <a:pPr algn="ctr"/>
            <a:r>
              <a:rPr lang="pt-BR" sz="4400" dirty="0"/>
              <a:t>Coquetel para cura da gripe</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l="13285" t="15350" r="15251" b="38849"/>
          <a:stretch>
            <a:fillRect/>
          </a:stretch>
        </p:blipFill>
        <p:spPr bwMode="auto">
          <a:xfrm>
            <a:off x="615013" y="0"/>
            <a:ext cx="7913974" cy="2852936"/>
          </a:xfrm>
          <a:prstGeom prst="rect">
            <a:avLst/>
          </a:prstGeom>
          <a:noFill/>
          <a:ln w="9525">
            <a:noFill/>
            <a:miter lim="800000"/>
            <a:headEnd/>
            <a:tailEnd/>
          </a:ln>
        </p:spPr>
      </p:pic>
      <p:sp>
        <p:nvSpPr>
          <p:cNvPr id="5" name="Retângulo 4"/>
          <p:cNvSpPr/>
          <p:nvPr/>
        </p:nvSpPr>
        <p:spPr>
          <a:xfrm>
            <a:off x="6012160" y="188640"/>
            <a:ext cx="3131840" cy="400110"/>
          </a:xfrm>
          <a:prstGeom prst="rect">
            <a:avLst/>
          </a:prstGeom>
          <a:solidFill>
            <a:srgbClr val="FFFF99"/>
          </a:solidFill>
        </p:spPr>
        <p:txBody>
          <a:bodyPr wrap="square">
            <a:spAutoFit/>
          </a:bodyPr>
          <a:lstStyle/>
          <a:p>
            <a:r>
              <a:rPr lang="pt-BR" sz="2000" b="1" dirty="0" smtClean="0"/>
              <a:t>DOI:</a:t>
            </a:r>
            <a:r>
              <a:rPr lang="pt-BR" sz="2000" dirty="0" smtClean="0"/>
              <a:t> 10.1128/JVI.06540-11</a:t>
            </a:r>
            <a:endParaRPr lang="pt-BR" sz="2000" dirty="0"/>
          </a:p>
        </p:txBody>
      </p:sp>
      <p:pic>
        <p:nvPicPr>
          <p:cNvPr id="7" name="Picture 3"/>
          <p:cNvPicPr>
            <a:picLocks noChangeAspect="1" noChangeArrowheads="1"/>
          </p:cNvPicPr>
          <p:nvPr/>
        </p:nvPicPr>
        <p:blipFill>
          <a:blip r:embed="rId3" cstate="print"/>
          <a:srcRect/>
          <a:stretch>
            <a:fillRect/>
          </a:stretch>
        </p:blipFill>
        <p:spPr bwMode="auto">
          <a:xfrm>
            <a:off x="0" y="2874792"/>
            <a:ext cx="9143999" cy="3983208"/>
          </a:xfrm>
          <a:prstGeom prst="rect">
            <a:avLst/>
          </a:prstGeom>
          <a:noFill/>
          <a:ln w="9525">
            <a:noFill/>
            <a:round/>
            <a:headEnd/>
            <a:tailEnd/>
          </a:ln>
          <a:effec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2" cstate="print"/>
          <a:srcRect l="23226" t="22483" r="26719" b="11801"/>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7"/>
          <p:cNvPicPr>
            <a:picLocks noChangeAspect="1" noChangeArrowheads="1"/>
          </p:cNvPicPr>
          <p:nvPr/>
        </p:nvPicPr>
        <p:blipFill>
          <a:blip r:embed="rId2" cstate="print"/>
          <a:srcRect l="12863" r="12878"/>
          <a:stretch>
            <a:fillRect/>
          </a:stretch>
        </p:blipFill>
        <p:spPr bwMode="auto">
          <a:xfrm>
            <a:off x="611561" y="439784"/>
            <a:ext cx="8320668" cy="6302330"/>
          </a:xfrm>
          <a:prstGeom prst="rect">
            <a:avLst/>
          </a:prstGeom>
          <a:noFill/>
          <a:ln w="9525">
            <a:noFill/>
            <a:miter lim="800000"/>
            <a:headEnd/>
            <a:tailEnd/>
          </a:ln>
        </p:spPr>
      </p:pic>
      <p:sp>
        <p:nvSpPr>
          <p:cNvPr id="5123" name="Retângulo 2"/>
          <p:cNvSpPr>
            <a:spLocks noChangeArrowheads="1"/>
          </p:cNvSpPr>
          <p:nvPr/>
        </p:nvSpPr>
        <p:spPr bwMode="auto">
          <a:xfrm>
            <a:off x="0" y="0"/>
            <a:ext cx="9144000" cy="461963"/>
          </a:xfrm>
          <a:prstGeom prst="rect">
            <a:avLst/>
          </a:prstGeom>
          <a:noFill/>
          <a:ln w="9525">
            <a:noFill/>
            <a:miter lim="800000"/>
            <a:headEnd/>
            <a:tailEnd/>
          </a:ln>
        </p:spPr>
        <p:txBody>
          <a:bodyPr>
            <a:spAutoFit/>
          </a:bodyPr>
          <a:lstStyle/>
          <a:p>
            <a:pPr algn="ctr"/>
            <a:r>
              <a:rPr lang="pt-BR" sz="2400" dirty="0"/>
              <a:t>A imagem não </a:t>
            </a:r>
            <a:r>
              <a:rPr lang="pt-BR" sz="2400" dirty="0" smtClean="0"/>
              <a:t>muda, </a:t>
            </a:r>
            <a:r>
              <a:rPr lang="pt-BR" sz="2400" dirty="0"/>
              <a:t>você é que a enxergou de outra forma</a:t>
            </a:r>
            <a:r>
              <a:rPr lang="pt-BR" dirty="0"/>
              <a:t>.</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21553" t="23750" r="41829" b="6951"/>
          <a:stretch>
            <a:fillRect/>
          </a:stretch>
        </p:blipFill>
        <p:spPr bwMode="auto">
          <a:xfrm>
            <a:off x="0" y="0"/>
            <a:ext cx="6442364" cy="6858000"/>
          </a:xfrm>
          <a:prstGeom prst="rect">
            <a:avLst/>
          </a:prstGeom>
          <a:noFill/>
          <a:ln w="9525">
            <a:noFill/>
            <a:miter lim="800000"/>
            <a:headEnd/>
            <a:tailEnd/>
          </a:ln>
        </p:spPr>
      </p:pic>
      <p:sp>
        <p:nvSpPr>
          <p:cNvPr id="5" name="CaixaDeTexto 4"/>
          <p:cNvSpPr txBox="1"/>
          <p:nvPr/>
        </p:nvSpPr>
        <p:spPr>
          <a:xfrm>
            <a:off x="6516216" y="0"/>
            <a:ext cx="2627784" cy="2031325"/>
          </a:xfrm>
          <a:prstGeom prst="rect">
            <a:avLst/>
          </a:prstGeom>
          <a:noFill/>
        </p:spPr>
        <p:txBody>
          <a:bodyPr wrap="square" rtlCol="0">
            <a:spAutoFit/>
          </a:bodyPr>
          <a:lstStyle/>
          <a:p>
            <a:r>
              <a:rPr lang="en-US" dirty="0" smtClean="0"/>
              <a:t>A newly identified </a:t>
            </a:r>
            <a:r>
              <a:rPr lang="en-US" dirty="0" err="1" smtClean="0"/>
              <a:t>coronavirus</a:t>
            </a:r>
            <a:r>
              <a:rPr lang="en-US" dirty="0" smtClean="0"/>
              <a:t> SARS-CoV-2 is spreading across the globe. Here's what you need to know about the virus and the disease it causes, called COVID-19. </a:t>
            </a:r>
            <a:endParaRPr lang="pt-BR" dirty="0"/>
          </a:p>
        </p:txBody>
      </p:sp>
      <p:sp>
        <p:nvSpPr>
          <p:cNvPr id="6" name="Retângulo 5"/>
          <p:cNvSpPr/>
          <p:nvPr/>
        </p:nvSpPr>
        <p:spPr>
          <a:xfrm>
            <a:off x="5004048" y="1988840"/>
            <a:ext cx="4139952" cy="646331"/>
          </a:xfrm>
          <a:prstGeom prst="rect">
            <a:avLst/>
          </a:prstGeom>
          <a:solidFill>
            <a:srgbClr val="FFFF99"/>
          </a:solidFill>
        </p:spPr>
        <p:txBody>
          <a:bodyPr wrap="square">
            <a:spAutoFit/>
          </a:bodyPr>
          <a:lstStyle/>
          <a:p>
            <a:r>
              <a:rPr lang="pt-BR" dirty="0" smtClean="0"/>
              <a:t>https://www.livescience.com/why-kids-missing-coronavirus-cases.html</a:t>
            </a:r>
            <a:endParaRPr lang="pt-BR"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print"/>
          <a:srcRect/>
          <a:stretch>
            <a:fillRect/>
          </a:stretch>
        </p:blipFill>
        <p:spPr bwMode="auto">
          <a:xfrm>
            <a:off x="1588" y="1588"/>
            <a:ext cx="9142412" cy="68564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CaixaDeTexto 3"/>
          <p:cNvSpPr txBox="1">
            <a:spLocks noChangeArrowheads="1"/>
          </p:cNvSpPr>
          <p:nvPr/>
        </p:nvSpPr>
        <p:spPr bwMode="auto">
          <a:xfrm>
            <a:off x="1150937" y="785794"/>
            <a:ext cx="6842125" cy="768350"/>
          </a:xfrm>
          <a:prstGeom prst="rect">
            <a:avLst/>
          </a:prstGeom>
          <a:noFill/>
          <a:ln w="9525">
            <a:noFill/>
            <a:miter lim="800000"/>
            <a:headEnd/>
            <a:tailEnd/>
          </a:ln>
        </p:spPr>
        <p:txBody>
          <a:bodyPr>
            <a:spAutoFit/>
          </a:bodyPr>
          <a:lstStyle/>
          <a:p>
            <a:pPr algn="ctr"/>
            <a:r>
              <a:rPr lang="pt-BR" sz="4400" dirty="0"/>
              <a:t>Só tem virose quem pode. </a:t>
            </a:r>
          </a:p>
        </p:txBody>
      </p:sp>
      <p:sp>
        <p:nvSpPr>
          <p:cNvPr id="3" name="CaixaDeTexto 2"/>
          <p:cNvSpPr txBox="1"/>
          <p:nvPr/>
        </p:nvSpPr>
        <p:spPr>
          <a:xfrm>
            <a:off x="0" y="3214686"/>
            <a:ext cx="9144000" cy="954107"/>
          </a:xfrm>
          <a:prstGeom prst="rect">
            <a:avLst/>
          </a:prstGeom>
          <a:noFill/>
        </p:spPr>
        <p:txBody>
          <a:bodyPr wrap="square" rtlCol="0">
            <a:spAutoFit/>
          </a:bodyPr>
          <a:lstStyle/>
          <a:p>
            <a:pPr algn="ctr"/>
            <a:r>
              <a:rPr lang="pt-BR" sz="2800" dirty="0" smtClean="0"/>
              <a:t>Depende da quantidade de células competentes  que você possui  para produzir os vírus</a:t>
            </a:r>
            <a:endParaRPr lang="pt-BR" sz="2800"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0" y="0"/>
            <a:ext cx="9144000" cy="646331"/>
          </a:xfrm>
          <a:prstGeom prst="rect">
            <a:avLst/>
          </a:prstGeom>
          <a:solidFill>
            <a:srgbClr val="FFFF99"/>
          </a:solidFill>
        </p:spPr>
        <p:txBody>
          <a:bodyPr wrap="square">
            <a:spAutoFit/>
          </a:bodyPr>
          <a:lstStyle/>
          <a:p>
            <a:pPr algn="ctr"/>
            <a:r>
              <a:rPr lang="pt-BR" dirty="0" smtClean="0"/>
              <a:t>https://saude.estadao.com.br/noticias/geral,superficies-espirros-como-o-coronavirus-pode-e-nao-pode-se-propagar,70003218337</a:t>
            </a:r>
            <a:endParaRPr lang="pt-BR" dirty="0"/>
          </a:p>
        </p:txBody>
      </p:sp>
      <p:pic>
        <p:nvPicPr>
          <p:cNvPr id="1026" name="Picture 2"/>
          <p:cNvPicPr>
            <a:picLocks noChangeAspect="1" noChangeArrowheads="1"/>
          </p:cNvPicPr>
          <p:nvPr/>
        </p:nvPicPr>
        <p:blipFill>
          <a:blip r:embed="rId2" cstate="print">
            <a:lum bright="-10000"/>
          </a:blip>
          <a:srcRect l="11513" t="25850" r="31197" b="23750"/>
          <a:stretch>
            <a:fillRect/>
          </a:stretch>
        </p:blipFill>
        <p:spPr bwMode="auto">
          <a:xfrm>
            <a:off x="726068" y="3051717"/>
            <a:ext cx="7691863" cy="3806283"/>
          </a:xfrm>
          <a:prstGeom prst="rect">
            <a:avLst/>
          </a:prstGeom>
          <a:noFill/>
          <a:ln w="9525">
            <a:noFill/>
            <a:miter lim="800000"/>
            <a:headEnd/>
            <a:tailEnd/>
          </a:ln>
        </p:spPr>
      </p:pic>
      <p:cxnSp>
        <p:nvCxnSpPr>
          <p:cNvPr id="7" name="Conector reto 6"/>
          <p:cNvCxnSpPr/>
          <p:nvPr/>
        </p:nvCxnSpPr>
        <p:spPr>
          <a:xfrm>
            <a:off x="827584" y="6165304"/>
            <a:ext cx="612068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027" name="Picture 3"/>
          <p:cNvPicPr>
            <a:picLocks noChangeAspect="1" noChangeArrowheads="1"/>
          </p:cNvPicPr>
          <p:nvPr/>
        </p:nvPicPr>
        <p:blipFill>
          <a:blip r:embed="rId3" cstate="print"/>
          <a:srcRect l="12500" t="17450" r="31982" b="19551"/>
          <a:stretch>
            <a:fillRect/>
          </a:stretch>
        </p:blipFill>
        <p:spPr bwMode="auto">
          <a:xfrm>
            <a:off x="2555776" y="620688"/>
            <a:ext cx="3948438" cy="252028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l="12694" r="12298"/>
          <a:stretch>
            <a:fillRect/>
          </a:stretch>
        </p:blipFill>
        <p:spPr bwMode="auto">
          <a:xfrm>
            <a:off x="0" y="0"/>
            <a:ext cx="9145016"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0" y="0"/>
            <a:ext cx="9144000" cy="1066800"/>
          </a:xfrm>
          <a:prstGeom prst="rect">
            <a:avLst/>
          </a:prstGeom>
          <a:solidFill>
            <a:srgbClr val="FF9900"/>
          </a:solidFill>
          <a:ln w="9525">
            <a:noFill/>
            <a:miter lim="800000"/>
            <a:headEnd/>
            <a:tailEnd/>
          </a:ln>
          <a:effectLst/>
        </p:spPr>
        <p:txBody>
          <a:bodyPr>
            <a:spAutoFit/>
          </a:bodyPr>
          <a:lstStyle/>
          <a:p>
            <a:pPr algn="ctr">
              <a:spcBef>
                <a:spcPct val="50000"/>
              </a:spcBef>
            </a:pPr>
            <a:r>
              <a:rPr lang="pt-BR" sz="3200" b="1">
                <a:solidFill>
                  <a:schemeClr val="bg1"/>
                </a:solidFill>
              </a:rPr>
              <a:t>Reações adversas decorrentes do uso terapêutico de Interferon</a:t>
            </a:r>
            <a:r>
              <a:rPr lang="pt-BR" sz="3200">
                <a:solidFill>
                  <a:schemeClr val="bg1"/>
                </a:solidFill>
              </a:rPr>
              <a:t> </a:t>
            </a:r>
          </a:p>
        </p:txBody>
      </p:sp>
      <p:sp>
        <p:nvSpPr>
          <p:cNvPr id="22531" name="Rectangle 3"/>
          <p:cNvSpPr>
            <a:spLocks noChangeArrowheads="1"/>
          </p:cNvSpPr>
          <p:nvPr/>
        </p:nvSpPr>
        <p:spPr bwMode="auto">
          <a:xfrm>
            <a:off x="0" y="0"/>
            <a:ext cx="247650" cy="366713"/>
          </a:xfrm>
          <a:prstGeom prst="rect">
            <a:avLst/>
          </a:prstGeom>
          <a:noFill/>
          <a:ln w="9525">
            <a:noFill/>
            <a:miter lim="800000"/>
            <a:headEnd/>
            <a:tailEnd/>
          </a:ln>
          <a:effectLst/>
        </p:spPr>
        <p:txBody>
          <a:bodyPr wrap="none" anchor="ctr">
            <a:spAutoFit/>
          </a:bodyPr>
          <a:lstStyle/>
          <a:p>
            <a:r>
              <a:rPr lang="pt-BR"/>
              <a:t> </a:t>
            </a:r>
          </a:p>
        </p:txBody>
      </p:sp>
      <p:sp>
        <p:nvSpPr>
          <p:cNvPr id="22532" name="Text Box 4"/>
          <p:cNvSpPr txBox="1">
            <a:spLocks noChangeArrowheads="1"/>
          </p:cNvSpPr>
          <p:nvPr/>
        </p:nvSpPr>
        <p:spPr bwMode="auto">
          <a:xfrm>
            <a:off x="0" y="2176715"/>
            <a:ext cx="9144000" cy="3323987"/>
          </a:xfrm>
          <a:prstGeom prst="rect">
            <a:avLst/>
          </a:prstGeom>
          <a:solidFill>
            <a:srgbClr val="FFE0CB"/>
          </a:solidFill>
          <a:ln w="9525">
            <a:noFill/>
            <a:miter lim="800000"/>
            <a:headEnd/>
            <a:tailEnd/>
          </a:ln>
          <a:effectLst/>
        </p:spPr>
        <p:txBody>
          <a:bodyPr>
            <a:spAutoFit/>
          </a:bodyPr>
          <a:lstStyle/>
          <a:p>
            <a:pPr algn="ctr">
              <a:spcBef>
                <a:spcPct val="50000"/>
              </a:spcBef>
            </a:pPr>
            <a:r>
              <a:rPr lang="pt-BR" sz="2000" dirty="0"/>
              <a:t>Comumente aparecem: </a:t>
            </a:r>
            <a:r>
              <a:rPr lang="pt-BR" sz="2000" dirty="0" smtClean="0"/>
              <a:t> a</a:t>
            </a:r>
            <a:r>
              <a:rPr lang="pt-BR" sz="2000" dirty="0"/>
              <a:t>) supressão da medula </a:t>
            </a:r>
            <a:r>
              <a:rPr lang="pt-BR" sz="2000" dirty="0" smtClean="0"/>
              <a:t>óssea, </a:t>
            </a:r>
            <a:r>
              <a:rPr lang="pt-BR" sz="2000" dirty="0"/>
              <a:t>resultando em </a:t>
            </a:r>
            <a:r>
              <a:rPr lang="pt-BR" sz="2000" dirty="0" err="1"/>
              <a:t>granulocitopenia</a:t>
            </a:r>
            <a:r>
              <a:rPr lang="pt-BR" sz="2000" dirty="0"/>
              <a:t> e </a:t>
            </a:r>
            <a:r>
              <a:rPr lang="pt-BR" sz="2000" dirty="0" err="1"/>
              <a:t>trombocitopenia</a:t>
            </a:r>
            <a:r>
              <a:rPr lang="pt-BR" sz="2000" dirty="0"/>
              <a:t>;  b) </a:t>
            </a:r>
            <a:r>
              <a:rPr lang="pt-BR" sz="2000" dirty="0" err="1" smtClean="0"/>
              <a:t>neurotoxicidade</a:t>
            </a:r>
            <a:r>
              <a:rPr lang="pt-BR" sz="2000" dirty="0" smtClean="0"/>
              <a:t>, </a:t>
            </a:r>
            <a:r>
              <a:rPr lang="pt-BR" sz="2000" dirty="0"/>
              <a:t>caracterizada </a:t>
            </a:r>
            <a:r>
              <a:rPr lang="pt-BR" sz="2000" dirty="0" smtClean="0"/>
              <a:t>por: sonolência; confusão; alteração </a:t>
            </a:r>
            <a:r>
              <a:rPr lang="pt-BR" sz="2000" dirty="0"/>
              <a:t>do </a:t>
            </a:r>
            <a:r>
              <a:rPr lang="pt-BR" sz="2000" dirty="0" smtClean="0"/>
              <a:t>comportamento; alteração  </a:t>
            </a:r>
            <a:r>
              <a:rPr lang="pt-BR" sz="2000" dirty="0" err="1" smtClean="0"/>
              <a:t>eletroencefalográfica</a:t>
            </a:r>
            <a:r>
              <a:rPr lang="pt-BR" sz="2000" dirty="0" smtClean="0"/>
              <a:t> </a:t>
            </a:r>
            <a:r>
              <a:rPr lang="pt-BR" sz="2000" dirty="0"/>
              <a:t>e </a:t>
            </a:r>
            <a:r>
              <a:rPr lang="pt-BR" sz="2000" dirty="0" smtClean="0"/>
              <a:t>convulsão.</a:t>
            </a:r>
            <a:endParaRPr lang="pt-BR" sz="2000" dirty="0"/>
          </a:p>
          <a:p>
            <a:pPr algn="ctr">
              <a:spcBef>
                <a:spcPct val="50000"/>
              </a:spcBef>
            </a:pPr>
            <a:r>
              <a:rPr lang="pt-BR" sz="2000" dirty="0"/>
              <a:t>Com a continuidade do tratamento </a:t>
            </a:r>
            <a:r>
              <a:rPr lang="pt-BR" sz="2000" dirty="0" smtClean="0"/>
              <a:t>pode </a:t>
            </a:r>
            <a:r>
              <a:rPr lang="pt-BR" sz="2000" dirty="0"/>
              <a:t>aparecer: neurastenia com fadiga intensa, anorexia, mialgia, perda de peso, alopecia, </a:t>
            </a:r>
            <a:r>
              <a:rPr lang="pt-BR" sz="2000" dirty="0" err="1"/>
              <a:t>rash</a:t>
            </a:r>
            <a:r>
              <a:rPr lang="pt-BR" sz="2000" dirty="0"/>
              <a:t>, pele seca e/ou prurido, faringite, boca seca, dor ocular, </a:t>
            </a:r>
            <a:r>
              <a:rPr lang="pt-BR" sz="2000" dirty="0" err="1"/>
              <a:t>epistaxe</a:t>
            </a:r>
            <a:r>
              <a:rPr lang="pt-BR" sz="2000" dirty="0"/>
              <a:t>, alterações gustativas, rinite, constipação intestinal, sangramento gengival, tosse, vertigem, inflamação no local de aplicação, astenia, distonia, </a:t>
            </a:r>
            <a:r>
              <a:rPr lang="pt-BR" sz="2000" dirty="0" err="1"/>
              <a:t>parestesia</a:t>
            </a:r>
            <a:r>
              <a:rPr lang="pt-BR" sz="2000" dirty="0"/>
              <a:t>, piora do diabetes </a:t>
            </a:r>
            <a:r>
              <a:rPr lang="pt-BR" sz="2000" dirty="0" err="1"/>
              <a:t>mellitus</a:t>
            </a:r>
            <a:r>
              <a:rPr lang="pt-BR" sz="2000" dirty="0"/>
              <a:t>, congestão nasal, </a:t>
            </a:r>
            <a:r>
              <a:rPr lang="pt-BR" sz="2000" dirty="0" smtClean="0"/>
              <a:t>distúrbio respiratório, </a:t>
            </a:r>
            <a:r>
              <a:rPr lang="pt-BR" sz="2000" dirty="0"/>
              <a:t>labilidade emocional, diminuição da libido, náusea, </a:t>
            </a:r>
            <a:r>
              <a:rPr lang="pt-BR" sz="2000" dirty="0" smtClean="0"/>
              <a:t>vômito </a:t>
            </a:r>
            <a:r>
              <a:rPr lang="pt-BR" sz="2000" dirty="0"/>
              <a:t>e diarréia;</a:t>
            </a:r>
            <a:r>
              <a:rPr lang="pt-BR" dirty="0"/>
              <a:t> </a:t>
            </a:r>
          </a:p>
        </p:txBody>
      </p:sp>
      <p:sp>
        <p:nvSpPr>
          <p:cNvPr id="22533" name="Text Box 5"/>
          <p:cNvSpPr txBox="1">
            <a:spLocks noChangeArrowheads="1"/>
          </p:cNvSpPr>
          <p:nvPr/>
        </p:nvSpPr>
        <p:spPr bwMode="auto">
          <a:xfrm>
            <a:off x="0" y="5715016"/>
            <a:ext cx="9144000" cy="1006475"/>
          </a:xfrm>
          <a:prstGeom prst="rect">
            <a:avLst/>
          </a:prstGeom>
          <a:solidFill>
            <a:srgbClr val="E7FFE7"/>
          </a:solidFill>
          <a:ln w="9525">
            <a:noFill/>
            <a:miter lim="800000"/>
            <a:headEnd/>
            <a:tailEnd/>
          </a:ln>
          <a:effectLst/>
        </p:spPr>
        <p:txBody>
          <a:bodyPr>
            <a:spAutoFit/>
          </a:bodyPr>
          <a:lstStyle/>
          <a:p>
            <a:pPr algn="just">
              <a:spcBef>
                <a:spcPct val="50000"/>
              </a:spcBef>
            </a:pPr>
            <a:r>
              <a:rPr lang="pt-BR" sz="2000" dirty="0"/>
              <a:t>Raramente </a:t>
            </a:r>
            <a:r>
              <a:rPr lang="pt-BR" sz="2000" dirty="0" smtClean="0"/>
              <a:t>ocorre: </a:t>
            </a:r>
            <a:r>
              <a:rPr lang="pt-BR" sz="2000" dirty="0"/>
              <a:t>elevação da </a:t>
            </a:r>
            <a:r>
              <a:rPr lang="pt-BR" sz="2000" dirty="0" smtClean="0"/>
              <a:t>concentração sérica </a:t>
            </a:r>
            <a:r>
              <a:rPr lang="pt-BR" sz="2000" dirty="0"/>
              <a:t>das enzimas </a:t>
            </a:r>
            <a:r>
              <a:rPr lang="pt-BR" sz="2000" dirty="0" smtClean="0"/>
              <a:t>hepáticas; </a:t>
            </a:r>
            <a:r>
              <a:rPr lang="pt-BR" sz="2000" dirty="0"/>
              <a:t>insuficiência </a:t>
            </a:r>
            <a:r>
              <a:rPr lang="pt-BR" sz="2000" dirty="0" smtClean="0"/>
              <a:t>renal; disfunção cardíaca como: </a:t>
            </a:r>
            <a:r>
              <a:rPr lang="pt-BR" sz="2000" dirty="0"/>
              <a:t>hipertensão, </a:t>
            </a:r>
            <a:r>
              <a:rPr lang="pt-BR" sz="2000" dirty="0" smtClean="0"/>
              <a:t>arritmia, </a:t>
            </a:r>
            <a:r>
              <a:rPr lang="pt-BR" sz="2000" dirty="0"/>
              <a:t>dor no peito e palpitação.</a:t>
            </a:r>
          </a:p>
        </p:txBody>
      </p:sp>
      <p:sp>
        <p:nvSpPr>
          <p:cNvPr id="22534" name="Text Box 6"/>
          <p:cNvSpPr txBox="1">
            <a:spLocks noChangeArrowheads="1"/>
          </p:cNvSpPr>
          <p:nvPr/>
        </p:nvSpPr>
        <p:spPr bwMode="auto">
          <a:xfrm>
            <a:off x="0" y="1227127"/>
            <a:ext cx="9144000" cy="701675"/>
          </a:xfrm>
          <a:prstGeom prst="rect">
            <a:avLst/>
          </a:prstGeom>
          <a:solidFill>
            <a:srgbClr val="FFFFCC"/>
          </a:solidFill>
          <a:ln w="9525">
            <a:noFill/>
            <a:miter lim="800000"/>
            <a:headEnd/>
            <a:tailEnd/>
          </a:ln>
          <a:effectLst/>
        </p:spPr>
        <p:txBody>
          <a:bodyPr>
            <a:spAutoFit/>
          </a:bodyPr>
          <a:lstStyle/>
          <a:p>
            <a:pPr algn="just">
              <a:spcBef>
                <a:spcPct val="50000"/>
              </a:spcBef>
            </a:pPr>
            <a:r>
              <a:rPr lang="pt-BR" sz="2000" dirty="0"/>
              <a:t>Os sinais e sintomas mais freqüentes são similares aos de um quadro gripal  com febre de até 40</a:t>
            </a:r>
            <a:r>
              <a:rPr lang="pt-BR" sz="2000" baseline="30000" dirty="0"/>
              <a:t>o</a:t>
            </a:r>
            <a:r>
              <a:rPr lang="pt-BR" sz="2000" dirty="0"/>
              <a:t>C, </a:t>
            </a:r>
            <a:r>
              <a:rPr lang="pt-BR" sz="2000" dirty="0" smtClean="0"/>
              <a:t>calafrio, mialgia, </a:t>
            </a:r>
            <a:r>
              <a:rPr lang="pt-BR" sz="2000" dirty="0"/>
              <a:t>fadiga, náusea e diarréia;</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cstate="print"/>
          <a:srcRect l="23061" t="15625" r="25330" b="10156"/>
          <a:stretch>
            <a:fillRect/>
          </a:stretch>
        </p:blipFill>
        <p:spPr bwMode="auto">
          <a:xfrm>
            <a:off x="330200" y="0"/>
            <a:ext cx="84836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0" y="212735"/>
            <a:ext cx="9144000" cy="6432530"/>
          </a:xfrm>
          <a:prstGeom prst="rect">
            <a:avLst/>
          </a:prstGeom>
          <a:noFill/>
        </p:spPr>
        <p:txBody>
          <a:bodyPr wrap="square" rtlCol="0">
            <a:spAutoFit/>
          </a:bodyPr>
          <a:lstStyle/>
          <a:p>
            <a:endParaRPr lang="pt-BR" dirty="0" smtClean="0"/>
          </a:p>
          <a:p>
            <a:pPr algn="ctr"/>
            <a:r>
              <a:rPr lang="pt-BR" sz="4000" dirty="0" smtClean="0"/>
              <a:t>Dados epidêmicos da China </a:t>
            </a:r>
          </a:p>
          <a:p>
            <a:endParaRPr lang="pt-BR" dirty="0" smtClean="0"/>
          </a:p>
          <a:p>
            <a:r>
              <a:rPr lang="pt-BR" sz="2800" dirty="0" smtClean="0"/>
              <a:t>Cerca de 81% das pessoas infectadas com o coronavírus têm casos leves de COVID-19, de acordo com um estudo publicado em 18 de fevereiro pelo Centro Chinês de Controle e Prevenção de Doenças. Cerca de 13,8% relatam doença grave, o que significa que eles têm falta de ar ou necessitam de oxigênio suplementar, e cerca de 4,7% são críticos, o que significa que enfrentam insuficiência respiratória, falência de múltiplos órgãos ou choque séptico. Os dados, até agora, sugerem que apenas cerca de 2,3% das pessoas infectadas com COVID-19 morrem com a virose. As pessoas mais velhas ou com problemas de saúde subjacentes correrem maior risco de ter as complicações graves.</a:t>
            </a:r>
            <a:r>
              <a:rPr lang="pt-BR" dirty="0" smtClean="0"/>
              <a:t> </a:t>
            </a:r>
          </a:p>
        </p:txBody>
      </p:sp>
      <p:sp>
        <p:nvSpPr>
          <p:cNvPr id="5" name="Retângulo 4"/>
          <p:cNvSpPr/>
          <p:nvPr/>
        </p:nvSpPr>
        <p:spPr>
          <a:xfrm>
            <a:off x="0" y="0"/>
            <a:ext cx="9036496" cy="369332"/>
          </a:xfrm>
          <a:prstGeom prst="rect">
            <a:avLst/>
          </a:prstGeom>
          <a:solidFill>
            <a:srgbClr val="FFFF99"/>
          </a:solidFill>
        </p:spPr>
        <p:txBody>
          <a:bodyPr wrap="square">
            <a:spAutoFit/>
          </a:bodyPr>
          <a:lstStyle/>
          <a:p>
            <a:pPr algn="ctr"/>
            <a:r>
              <a:rPr lang="pt-BR" dirty="0" smtClean="0">
                <a:hlinkClick r:id="rId2"/>
              </a:rPr>
              <a:t>https://www.livescience.com/coronavirus-myths.html?utm_source=notification</a:t>
            </a:r>
            <a:endParaRPr lang="pt-BR"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CaixaDeTexto 5"/>
          <p:cNvSpPr txBox="1"/>
          <p:nvPr/>
        </p:nvSpPr>
        <p:spPr>
          <a:xfrm>
            <a:off x="-36512" y="0"/>
            <a:ext cx="9216516" cy="400110"/>
          </a:xfrm>
          <a:prstGeom prst="rect">
            <a:avLst/>
          </a:prstGeom>
          <a:solidFill>
            <a:srgbClr val="FFFFCC"/>
          </a:solidFill>
        </p:spPr>
        <p:txBody>
          <a:bodyPr wrap="square" rtlCol="0">
            <a:spAutoFit/>
          </a:bodyPr>
          <a:lstStyle/>
          <a:p>
            <a:pPr algn="ctr"/>
            <a:r>
              <a:rPr lang="pt-BR" sz="2000" dirty="0" smtClean="0">
                <a:hlinkClick r:id="rId2"/>
              </a:rPr>
              <a:t>https://www.livescience.com/can-coronavirus-be-cured.html?utm_source=notification</a:t>
            </a:r>
            <a:endParaRPr lang="pt-BR" sz="2000" dirty="0"/>
          </a:p>
        </p:txBody>
      </p:sp>
      <p:sp>
        <p:nvSpPr>
          <p:cNvPr id="5" name="CaixaDeTexto 4"/>
          <p:cNvSpPr txBox="1"/>
          <p:nvPr/>
        </p:nvSpPr>
        <p:spPr>
          <a:xfrm>
            <a:off x="0" y="764704"/>
            <a:ext cx="9144000" cy="2949654"/>
          </a:xfrm>
          <a:prstGeom prst="rect">
            <a:avLst/>
          </a:prstGeom>
          <a:noFill/>
        </p:spPr>
        <p:txBody>
          <a:bodyPr wrap="square" rtlCol="0">
            <a:spAutoFit/>
          </a:bodyPr>
          <a:lstStyle/>
          <a:p>
            <a:pPr algn="ctr">
              <a:lnSpc>
                <a:spcPts val="2800"/>
              </a:lnSpc>
            </a:pPr>
            <a:r>
              <a:rPr lang="pt-BR" sz="2400" dirty="0" smtClean="0">
                <a:solidFill>
                  <a:schemeClr val="bg1"/>
                </a:solidFill>
              </a:rPr>
              <a:t>Para as </a:t>
            </a:r>
            <a:r>
              <a:rPr lang="pt-BR" sz="2400" dirty="0" err="1" smtClean="0">
                <a:solidFill>
                  <a:schemeClr val="bg1"/>
                </a:solidFill>
              </a:rPr>
              <a:t>coronaviroses</a:t>
            </a:r>
            <a:r>
              <a:rPr lang="pt-BR" sz="2400" dirty="0" smtClean="0">
                <a:solidFill>
                  <a:schemeClr val="bg1"/>
                </a:solidFill>
              </a:rPr>
              <a:t> os tratamentos são baseados no tipo de atendimento adotado à influenza (gripe sazonal) e outras doenças respiratórias graves, conhecidas como "cuidados de suporte", de acordo com o </a:t>
            </a:r>
            <a:r>
              <a:rPr lang="pt-BR" sz="2400" dirty="0" err="1" smtClean="0">
                <a:solidFill>
                  <a:schemeClr val="bg1"/>
                </a:solidFill>
              </a:rPr>
              <a:t>Centers</a:t>
            </a:r>
            <a:r>
              <a:rPr lang="pt-BR" sz="2400" dirty="0" smtClean="0">
                <a:solidFill>
                  <a:schemeClr val="bg1"/>
                </a:solidFill>
              </a:rPr>
              <a:t> for </a:t>
            </a:r>
            <a:r>
              <a:rPr lang="pt-BR" sz="2400" dirty="0" err="1" smtClean="0">
                <a:solidFill>
                  <a:schemeClr val="bg1"/>
                </a:solidFill>
              </a:rPr>
              <a:t>Disease</a:t>
            </a:r>
            <a:r>
              <a:rPr lang="pt-BR" sz="2400" dirty="0" smtClean="0">
                <a:solidFill>
                  <a:schemeClr val="bg1"/>
                </a:solidFill>
              </a:rPr>
              <a:t> </a:t>
            </a:r>
            <a:r>
              <a:rPr lang="pt-BR" sz="2400" dirty="0" err="1" smtClean="0">
                <a:solidFill>
                  <a:schemeClr val="bg1"/>
                </a:solidFill>
              </a:rPr>
              <a:t>Control</a:t>
            </a:r>
            <a:r>
              <a:rPr lang="pt-BR" sz="2400" dirty="0" smtClean="0">
                <a:solidFill>
                  <a:schemeClr val="bg1"/>
                </a:solidFill>
              </a:rPr>
              <a:t> </a:t>
            </a:r>
            <a:r>
              <a:rPr lang="pt-BR" sz="2400" dirty="0" err="1" smtClean="0">
                <a:solidFill>
                  <a:schemeClr val="bg1"/>
                </a:solidFill>
              </a:rPr>
              <a:t>and</a:t>
            </a:r>
            <a:r>
              <a:rPr lang="pt-BR" sz="2400" dirty="0" smtClean="0">
                <a:solidFill>
                  <a:schemeClr val="bg1"/>
                </a:solidFill>
              </a:rPr>
              <a:t> </a:t>
            </a:r>
            <a:r>
              <a:rPr lang="pt-BR" sz="2400" dirty="0" err="1" smtClean="0">
                <a:solidFill>
                  <a:schemeClr val="bg1"/>
                </a:solidFill>
              </a:rPr>
              <a:t>Prevention</a:t>
            </a:r>
            <a:r>
              <a:rPr lang="pt-BR" sz="2400" dirty="0" smtClean="0">
                <a:solidFill>
                  <a:schemeClr val="bg1"/>
                </a:solidFill>
              </a:rPr>
              <a:t> (CDC). Esses tratamentos  são essencialmente  para os sintomas, que geralmente no caso do COVID-19 envolvem febre, tosse e falta de ar. Em casos leves, isso pode significar simplesmente medicamentos para redução da febre, como o </a:t>
            </a:r>
            <a:r>
              <a:rPr lang="pt-BR" sz="2400" dirty="0" err="1" smtClean="0">
                <a:solidFill>
                  <a:srgbClr val="FFC000"/>
                </a:solidFill>
              </a:rPr>
              <a:t>paracetamol</a:t>
            </a:r>
            <a:r>
              <a:rPr lang="pt-BR" sz="2400" dirty="0" smtClean="0">
                <a:solidFill>
                  <a:srgbClr val="FFC000"/>
                </a:solidFill>
              </a:rPr>
              <a:t> (</a:t>
            </a:r>
            <a:r>
              <a:rPr lang="pt-BR" sz="2400" dirty="0" err="1" smtClean="0">
                <a:solidFill>
                  <a:srgbClr val="FFC000"/>
                </a:solidFill>
              </a:rPr>
              <a:t>Tylenol</a:t>
            </a:r>
            <a:r>
              <a:rPr lang="pt-BR" sz="2400" dirty="0" smtClean="0">
                <a:solidFill>
                  <a:srgbClr val="FFC000"/>
                </a:solidFill>
              </a:rPr>
              <a:t>).</a:t>
            </a:r>
            <a:endParaRPr lang="pt-BR" sz="2400" dirty="0">
              <a:solidFill>
                <a:srgbClr val="FFC000"/>
              </a:solidFill>
            </a:endParaRPr>
          </a:p>
        </p:txBody>
      </p:sp>
      <p:sp>
        <p:nvSpPr>
          <p:cNvPr id="7" name="CaixaDeTexto 6"/>
          <p:cNvSpPr txBox="1"/>
          <p:nvPr/>
        </p:nvSpPr>
        <p:spPr>
          <a:xfrm>
            <a:off x="0" y="3893086"/>
            <a:ext cx="9144000" cy="2964914"/>
          </a:xfrm>
          <a:prstGeom prst="rect">
            <a:avLst/>
          </a:prstGeom>
          <a:noFill/>
        </p:spPr>
        <p:txBody>
          <a:bodyPr wrap="square" rtlCol="0">
            <a:spAutoFit/>
          </a:bodyPr>
          <a:lstStyle/>
          <a:p>
            <a:pPr algn="ctr">
              <a:lnSpc>
                <a:spcPts val="2800"/>
              </a:lnSpc>
            </a:pPr>
            <a:r>
              <a:rPr lang="pt-BR" sz="2400" dirty="0" smtClean="0">
                <a:solidFill>
                  <a:schemeClr val="bg1"/>
                </a:solidFill>
              </a:rPr>
              <a:t>Em hospitais da China, médicos e enfermeiros às vezes tratam pacientes com COVID-19 com </a:t>
            </a:r>
            <a:r>
              <a:rPr lang="pt-BR" sz="2400" dirty="0" smtClean="0">
                <a:solidFill>
                  <a:srgbClr val="FFC000"/>
                </a:solidFill>
              </a:rPr>
              <a:t>o antiviral </a:t>
            </a:r>
            <a:r>
              <a:rPr lang="pt-BR" sz="2400" dirty="0" err="1" smtClean="0">
                <a:solidFill>
                  <a:srgbClr val="FFC000"/>
                </a:solidFill>
              </a:rPr>
              <a:t>Oseltamivir</a:t>
            </a:r>
            <a:r>
              <a:rPr lang="pt-BR" sz="2400" dirty="0" smtClean="0">
                <a:solidFill>
                  <a:srgbClr val="FFC000"/>
                </a:solidFill>
              </a:rPr>
              <a:t>, ou </a:t>
            </a:r>
            <a:r>
              <a:rPr lang="pt-BR" sz="2400" dirty="0" err="1" smtClean="0">
                <a:solidFill>
                  <a:srgbClr val="FFC000"/>
                </a:solidFill>
              </a:rPr>
              <a:t>Tamiflu</a:t>
            </a:r>
            <a:r>
              <a:rPr lang="pt-BR" sz="2400" dirty="0" smtClean="0">
                <a:solidFill>
                  <a:srgbClr val="FFC000"/>
                </a:solidFill>
              </a:rPr>
              <a:t>, </a:t>
            </a:r>
            <a:r>
              <a:rPr lang="pt-BR" sz="2400" dirty="0" smtClean="0">
                <a:solidFill>
                  <a:schemeClr val="bg1"/>
                </a:solidFill>
              </a:rPr>
              <a:t>que parece suprimir a produção de vírus, em pelo menos alguns casos. O </a:t>
            </a:r>
            <a:r>
              <a:rPr lang="pt-BR" sz="2400" dirty="0" err="1" smtClean="0">
                <a:solidFill>
                  <a:schemeClr val="bg1"/>
                </a:solidFill>
              </a:rPr>
              <a:t>Tamiflu</a:t>
            </a:r>
            <a:r>
              <a:rPr lang="pt-BR" sz="2400" dirty="0" smtClean="0">
                <a:solidFill>
                  <a:schemeClr val="bg1"/>
                </a:solidFill>
              </a:rPr>
              <a:t> foi projetado para inibir uma enzima dos vírus da influenza, não dos coronavírus.  Na Universidade de Nebraska está sendo testado o </a:t>
            </a:r>
            <a:r>
              <a:rPr lang="pt-BR" sz="2400" dirty="0" smtClean="0">
                <a:solidFill>
                  <a:srgbClr val="FFC000"/>
                </a:solidFill>
              </a:rPr>
              <a:t>antiviral </a:t>
            </a:r>
            <a:r>
              <a:rPr lang="pt-BR" sz="2400" dirty="0" err="1" smtClean="0">
                <a:solidFill>
                  <a:srgbClr val="FFC000"/>
                </a:solidFill>
              </a:rPr>
              <a:t>Remdesivir</a:t>
            </a:r>
            <a:r>
              <a:rPr lang="pt-BR" sz="2400" dirty="0" smtClean="0">
                <a:solidFill>
                  <a:schemeClr val="bg1"/>
                </a:solidFill>
              </a:rPr>
              <a:t> na COVID-19. Na China, os médicos também estão testando uma série de outros antivirais projetados, originalmente, para tratar Ebola e AIDS</a:t>
            </a:r>
            <a:r>
              <a:rPr lang="pt-BR" sz="2400" dirty="0" smtClean="0"/>
              <a:t>.</a:t>
            </a:r>
            <a:endParaRPr lang="pt-BR" sz="24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tângulo 2"/>
          <p:cNvSpPr>
            <a:spLocks noChangeArrowheads="1"/>
          </p:cNvSpPr>
          <p:nvPr/>
        </p:nvSpPr>
        <p:spPr bwMode="auto">
          <a:xfrm>
            <a:off x="5435600" y="1444625"/>
            <a:ext cx="3060700" cy="3968750"/>
          </a:xfrm>
          <a:prstGeom prst="rect">
            <a:avLst/>
          </a:prstGeom>
          <a:noFill/>
          <a:ln w="9525">
            <a:noFill/>
            <a:miter lim="800000"/>
            <a:headEnd/>
            <a:tailEnd/>
          </a:ln>
        </p:spPr>
        <p:txBody>
          <a:bodyPr>
            <a:spAutoFit/>
          </a:bodyPr>
          <a:lstStyle/>
          <a:p>
            <a:pPr algn="ctr"/>
            <a:r>
              <a:rPr lang="pt-BR" sz="3600"/>
              <a:t>Perceber as duas imagens é como vivenciar</a:t>
            </a:r>
          </a:p>
          <a:p>
            <a:pPr algn="ctr"/>
            <a:r>
              <a:rPr lang="pt-BR" sz="3600"/>
              <a:t>uma outra interpretação do cotidiano</a:t>
            </a:r>
          </a:p>
        </p:txBody>
      </p:sp>
      <p:pic>
        <p:nvPicPr>
          <p:cNvPr id="7171" name="Picture 4" descr="http://1.bp.blogspot.com/_4nEjjNXGiRU/TH0L9Y-Q28I/AAAAAAAAAM4/-DatgIoYhUw/s1600/velha_moca.jpg"/>
          <p:cNvPicPr>
            <a:picLocks noChangeAspect="1" noChangeArrowheads="1"/>
          </p:cNvPicPr>
          <p:nvPr/>
        </p:nvPicPr>
        <p:blipFill>
          <a:blip r:embed="rId2" cstate="print">
            <a:lum bright="-10000"/>
          </a:blip>
          <a:srcRect/>
          <a:stretch>
            <a:fillRect/>
          </a:stretch>
        </p:blipFill>
        <p:spPr bwMode="auto">
          <a:xfrm>
            <a:off x="0" y="0"/>
            <a:ext cx="4859338" cy="6877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cstate="print"/>
          <a:srcRect l="8784" t="31250" r="47292" b="18945"/>
          <a:stretch>
            <a:fillRect/>
          </a:stretch>
        </p:blipFill>
        <p:spPr bwMode="auto">
          <a:xfrm>
            <a:off x="0" y="534988"/>
            <a:ext cx="9077325" cy="5788025"/>
          </a:xfrm>
          <a:prstGeom prst="rect">
            <a:avLst/>
          </a:prstGeom>
          <a:noFill/>
          <a:ln w="9525">
            <a:noFill/>
            <a:miter lim="800000"/>
            <a:headEnd/>
            <a:tailEnd/>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38474" t="19924" r="38673" b="24800"/>
          <a:stretch>
            <a:fillRect/>
          </a:stretch>
        </p:blipFill>
        <p:spPr bwMode="auto">
          <a:xfrm>
            <a:off x="4103439" y="0"/>
            <a:ext cx="5040561" cy="6858000"/>
          </a:xfrm>
          <a:prstGeom prst="rect">
            <a:avLst/>
          </a:prstGeom>
          <a:noFill/>
          <a:ln w="9525">
            <a:noFill/>
            <a:miter lim="800000"/>
            <a:headEnd/>
            <a:tailEnd/>
          </a:ln>
        </p:spPr>
      </p:pic>
      <p:pic>
        <p:nvPicPr>
          <p:cNvPr id="3" name="Picture 5"/>
          <p:cNvPicPr>
            <a:picLocks noChangeAspect="1" noChangeArrowheads="1"/>
          </p:cNvPicPr>
          <p:nvPr/>
        </p:nvPicPr>
        <p:blipFill>
          <a:blip r:embed="rId3" cstate="print"/>
          <a:srcRect l="38428" t="18004" r="38875" b="18500"/>
          <a:stretch>
            <a:fillRect/>
          </a:stretch>
        </p:blipFill>
        <p:spPr bwMode="auto">
          <a:xfrm>
            <a:off x="129272" y="477358"/>
            <a:ext cx="3889132" cy="611999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l="22443" t="16400" r="29717" b="5901"/>
          <a:stretch>
            <a:fillRect/>
          </a:stretch>
        </p:blipFill>
        <p:spPr bwMode="auto">
          <a:xfrm>
            <a:off x="845840" y="0"/>
            <a:ext cx="7452320" cy="6808292"/>
          </a:xfrm>
          <a:prstGeom prst="rect">
            <a:avLst/>
          </a:prstGeom>
          <a:noFill/>
          <a:ln w="9525">
            <a:noFill/>
            <a:miter lim="800000"/>
            <a:headEnd/>
            <a:tailEnd/>
          </a:ln>
        </p:spPr>
      </p:pic>
      <p:sp>
        <p:nvSpPr>
          <p:cNvPr id="5" name="Retângulo 4"/>
          <p:cNvSpPr/>
          <p:nvPr/>
        </p:nvSpPr>
        <p:spPr>
          <a:xfrm>
            <a:off x="899592" y="2782669"/>
            <a:ext cx="7344816" cy="646331"/>
          </a:xfrm>
          <a:prstGeom prst="rect">
            <a:avLst/>
          </a:prstGeom>
        </p:spPr>
        <p:txBody>
          <a:bodyPr wrap="square">
            <a:spAutoFit/>
          </a:bodyPr>
          <a:lstStyle/>
          <a:p>
            <a:pPr algn="ctr"/>
            <a:r>
              <a:rPr lang="pt-BR" dirty="0" smtClean="0"/>
              <a:t>https://www.infomoney.com.br/mercados/petroleo-pode-cair-para-ate-us-20-o-barril-em-meio-a-guerra-de-precos-projetam-analistas/</a:t>
            </a:r>
            <a:endParaRPr lang="pt-BR"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6"/>
          <p:cNvPicPr>
            <a:picLocks noChangeAspect="1" noChangeArrowheads="1"/>
          </p:cNvPicPr>
          <p:nvPr/>
        </p:nvPicPr>
        <p:blipFill>
          <a:blip r:embed="rId2" cstate="print"/>
          <a:srcRect l="38778" t="32459" r="38778" b="31100"/>
          <a:stretch>
            <a:fillRect/>
          </a:stretch>
        </p:blipFill>
        <p:spPr bwMode="auto">
          <a:xfrm>
            <a:off x="809836" y="0"/>
            <a:ext cx="7524327" cy="68719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a 4"/>
          <p:cNvGraphicFramePr>
            <a:graphicFrameLocks noGrp="1"/>
          </p:cNvGraphicFramePr>
          <p:nvPr/>
        </p:nvGraphicFramePr>
        <p:xfrm>
          <a:off x="107504" y="3163436"/>
          <a:ext cx="8928992" cy="3694564"/>
        </p:xfrm>
        <a:graphic>
          <a:graphicData uri="http://schemas.openxmlformats.org/drawingml/2006/table">
            <a:tbl>
              <a:tblPr/>
              <a:tblGrid>
                <a:gridCol w="1670585"/>
                <a:gridCol w="2325351"/>
                <a:gridCol w="2016224"/>
                <a:gridCol w="2916832"/>
              </a:tblGrid>
              <a:tr h="310188">
                <a:tc>
                  <a:txBody>
                    <a:bodyPr/>
                    <a:lstStyle/>
                    <a:p>
                      <a:pPr algn="ctr">
                        <a:lnSpc>
                          <a:spcPct val="115000"/>
                        </a:lnSpc>
                        <a:spcAft>
                          <a:spcPts val="0"/>
                        </a:spcAft>
                      </a:pPr>
                      <a:r>
                        <a:rPr lang="pt-BR" sz="1700" b="1" dirty="0">
                          <a:latin typeface="Century Gothic"/>
                          <a:ea typeface="Calibri"/>
                          <a:cs typeface="TSFAIW+Frutiger-Cn"/>
                        </a:rPr>
                        <a:t>Unidade</a:t>
                      </a:r>
                      <a:endParaRPr lang="pt-BR" sz="1700" b="1" dirty="0">
                        <a:latin typeface="Century"/>
                        <a:ea typeface="Calibri"/>
                        <a:cs typeface="TSFAIW+Frutiger-C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gn="ctr">
                        <a:lnSpc>
                          <a:spcPct val="115000"/>
                        </a:lnSpc>
                        <a:spcAft>
                          <a:spcPts val="0"/>
                        </a:spcAft>
                      </a:pPr>
                      <a:r>
                        <a:rPr lang="pt-BR" sz="1700" b="1" dirty="0">
                          <a:latin typeface="Century Gothic"/>
                          <a:ea typeface="Calibri"/>
                          <a:cs typeface="TSFAIW+Frutiger-Cn"/>
                        </a:rPr>
                        <a:t>Horário</a:t>
                      </a:r>
                      <a:endParaRPr lang="pt-BR" sz="1700" b="1" dirty="0">
                        <a:latin typeface="Century"/>
                        <a:ea typeface="Calibri"/>
                        <a:cs typeface="TSFAIW+Frutiger-C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gn="ctr">
                        <a:lnSpc>
                          <a:spcPct val="115000"/>
                        </a:lnSpc>
                        <a:spcAft>
                          <a:spcPts val="0"/>
                        </a:spcAft>
                      </a:pPr>
                      <a:r>
                        <a:rPr lang="pt-BR" sz="1700" b="1" dirty="0">
                          <a:latin typeface="Century Gothic"/>
                          <a:ea typeface="Calibri"/>
                          <a:cs typeface="TSFAIW+Frutiger-Cn"/>
                        </a:rPr>
                        <a:t>Telefone</a:t>
                      </a:r>
                      <a:endParaRPr lang="pt-BR" sz="1700" b="1" dirty="0">
                        <a:latin typeface="Century"/>
                        <a:ea typeface="Calibri"/>
                        <a:cs typeface="TSFAIW+Frutiger-C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gn="ctr">
                        <a:lnSpc>
                          <a:spcPct val="115000"/>
                        </a:lnSpc>
                        <a:spcAft>
                          <a:spcPts val="0"/>
                        </a:spcAft>
                      </a:pPr>
                      <a:r>
                        <a:rPr lang="pt-BR" sz="1700" b="1" dirty="0">
                          <a:latin typeface="Century Gothic"/>
                          <a:ea typeface="Calibri"/>
                          <a:cs typeface="TSFAIW+Frutiger-Cn"/>
                        </a:rPr>
                        <a:t>E </a:t>
                      </a:r>
                      <a:r>
                        <a:rPr lang="pt-BR" sz="1700" b="1" dirty="0" err="1">
                          <a:latin typeface="Century Gothic"/>
                          <a:ea typeface="Calibri"/>
                          <a:cs typeface="TSFAIW+Frutiger-Cn"/>
                        </a:rPr>
                        <a:t>mail</a:t>
                      </a:r>
                      <a:endParaRPr lang="pt-BR" sz="1700" b="1" dirty="0">
                        <a:latin typeface="Century"/>
                        <a:ea typeface="Calibri"/>
                        <a:cs typeface="TSFAIW+Frutiger-C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r>
              <a:tr h="1550941">
                <a:tc rowSpan="2">
                  <a:txBody>
                    <a:bodyPr/>
                    <a:lstStyle/>
                    <a:p>
                      <a:pPr algn="ctr">
                        <a:lnSpc>
                          <a:spcPct val="115000"/>
                        </a:lnSpc>
                        <a:spcAft>
                          <a:spcPts val="0"/>
                        </a:spcAft>
                      </a:pPr>
                      <a:endParaRPr lang="pt-BR" sz="1700" dirty="0">
                        <a:latin typeface="Century Gothic"/>
                        <a:ea typeface="Calibri"/>
                        <a:cs typeface="TSFAIW+Frutiger-Cn"/>
                      </a:endParaRPr>
                    </a:p>
                    <a:p>
                      <a:pPr algn="ctr">
                        <a:lnSpc>
                          <a:spcPct val="115000"/>
                        </a:lnSpc>
                        <a:spcAft>
                          <a:spcPts val="0"/>
                        </a:spcAft>
                      </a:pPr>
                      <a:endParaRPr lang="pt-BR" sz="1700" dirty="0" smtClean="0">
                        <a:latin typeface="Century Gothic"/>
                        <a:ea typeface="Calibri"/>
                        <a:cs typeface="TSFAIW+Frutiger-Cn"/>
                      </a:endParaRPr>
                    </a:p>
                    <a:p>
                      <a:pPr algn="ctr">
                        <a:lnSpc>
                          <a:spcPct val="115000"/>
                        </a:lnSpc>
                        <a:spcAft>
                          <a:spcPts val="0"/>
                        </a:spcAft>
                      </a:pPr>
                      <a:endParaRPr lang="pt-BR" sz="1700" dirty="0" smtClean="0">
                        <a:latin typeface="Century Gothic"/>
                        <a:ea typeface="Calibri"/>
                        <a:cs typeface="TSFAIW+Frutiger-Cn"/>
                      </a:endParaRPr>
                    </a:p>
                    <a:p>
                      <a:pPr algn="ctr">
                        <a:lnSpc>
                          <a:spcPct val="115000"/>
                        </a:lnSpc>
                        <a:spcAft>
                          <a:spcPts val="0"/>
                        </a:spcAft>
                      </a:pPr>
                      <a:endParaRPr lang="pt-BR" sz="1700" dirty="0" smtClean="0">
                        <a:latin typeface="Century Gothic"/>
                        <a:ea typeface="Calibri"/>
                        <a:cs typeface="TSFAIW+Frutiger-Cn"/>
                      </a:endParaRPr>
                    </a:p>
                    <a:p>
                      <a:pPr algn="ctr">
                        <a:lnSpc>
                          <a:spcPct val="115000"/>
                        </a:lnSpc>
                        <a:spcAft>
                          <a:spcPts val="0"/>
                        </a:spcAft>
                      </a:pPr>
                      <a:r>
                        <a:rPr lang="pt-BR" sz="1700" dirty="0" err="1" smtClean="0">
                          <a:latin typeface="Century Gothic"/>
                          <a:ea typeface="Calibri"/>
                          <a:cs typeface="TSFAIW+Frutiger-Cn"/>
                        </a:rPr>
                        <a:t>Cievs</a:t>
                      </a:r>
                      <a:r>
                        <a:rPr lang="pt-BR" sz="1700" dirty="0" smtClean="0">
                          <a:latin typeface="Century Gothic"/>
                          <a:ea typeface="Calibri"/>
                          <a:cs typeface="TSFAIW+Frutiger-Cn"/>
                        </a:rPr>
                        <a:t> </a:t>
                      </a:r>
                      <a:r>
                        <a:rPr lang="pt-BR" sz="1700" dirty="0">
                          <a:latin typeface="Century Gothic"/>
                          <a:ea typeface="Calibri"/>
                          <a:cs typeface="TSFAIW+Frutiger-Cn"/>
                        </a:rPr>
                        <a:t>SMS-RJ</a:t>
                      </a:r>
                      <a:endParaRPr lang="pt-BR" sz="1700" dirty="0">
                        <a:latin typeface="Century"/>
                        <a:ea typeface="Calibri"/>
                        <a:cs typeface="TSFAIW+Frutiger-C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gn="ctr">
                        <a:lnSpc>
                          <a:spcPct val="115000"/>
                        </a:lnSpc>
                        <a:spcAft>
                          <a:spcPts val="0"/>
                        </a:spcAft>
                      </a:pPr>
                      <a:endParaRPr lang="pt-BR" sz="1700" dirty="0">
                        <a:latin typeface="Century Gothic"/>
                        <a:ea typeface="Calibri"/>
                        <a:cs typeface="TSFAIW+Frutiger-Cn"/>
                      </a:endParaRPr>
                    </a:p>
                    <a:p>
                      <a:pPr algn="ctr">
                        <a:lnSpc>
                          <a:spcPct val="115000"/>
                        </a:lnSpc>
                        <a:spcAft>
                          <a:spcPts val="0"/>
                        </a:spcAft>
                      </a:pPr>
                      <a:r>
                        <a:rPr lang="pt-BR" sz="1700" dirty="0">
                          <a:latin typeface="Century Gothic"/>
                          <a:ea typeface="Calibri"/>
                          <a:cs typeface="TSFAIW+Frutiger-Cn"/>
                        </a:rPr>
                        <a:t>Segunda a Sexta feira, das 8h às 18h</a:t>
                      </a:r>
                      <a:endParaRPr lang="pt-BR" sz="1700" dirty="0">
                        <a:latin typeface="Century"/>
                        <a:ea typeface="Calibri"/>
                        <a:cs typeface="TSFAIW+Frutiger-C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gn="ctr">
                        <a:lnSpc>
                          <a:spcPct val="115000"/>
                        </a:lnSpc>
                        <a:spcAft>
                          <a:spcPts val="0"/>
                        </a:spcAft>
                      </a:pPr>
                      <a:r>
                        <a:rPr lang="pt-BR" sz="1700" dirty="0">
                          <a:latin typeface="Century Gothic"/>
                          <a:ea typeface="Calibri"/>
                          <a:cs typeface="TSFAIW+Frutiger-Cn"/>
                        </a:rPr>
                        <a:t>21) 3971-1804</a:t>
                      </a:r>
                      <a:endParaRPr lang="pt-BR" sz="1700" dirty="0">
                        <a:latin typeface="Century"/>
                        <a:ea typeface="Calibri"/>
                        <a:cs typeface="TSFAIW+Frutiger-Cn"/>
                      </a:endParaRPr>
                    </a:p>
                    <a:p>
                      <a:pPr algn="ctr">
                        <a:lnSpc>
                          <a:spcPct val="115000"/>
                        </a:lnSpc>
                        <a:spcAft>
                          <a:spcPts val="0"/>
                        </a:spcAft>
                      </a:pPr>
                      <a:r>
                        <a:rPr lang="pt-BR" sz="1700" dirty="0">
                          <a:latin typeface="Century Gothic"/>
                          <a:ea typeface="Calibri"/>
                          <a:cs typeface="TSFAIW+Frutiger-Cn"/>
                        </a:rPr>
                        <a:t>(21) 3971-3040</a:t>
                      </a:r>
                      <a:endParaRPr lang="pt-BR" sz="1700" dirty="0">
                        <a:latin typeface="Century"/>
                        <a:ea typeface="Calibri"/>
                        <a:cs typeface="TSFAIW+Frutiger-Cn"/>
                      </a:endParaRPr>
                    </a:p>
                    <a:p>
                      <a:pPr algn="ctr">
                        <a:lnSpc>
                          <a:spcPct val="115000"/>
                        </a:lnSpc>
                        <a:spcAft>
                          <a:spcPts val="0"/>
                        </a:spcAft>
                      </a:pPr>
                      <a:r>
                        <a:rPr lang="pt-BR" sz="1700" dirty="0">
                          <a:latin typeface="Century Gothic"/>
                          <a:ea typeface="Calibri"/>
                          <a:cs typeface="TSFAIW+Frutiger-Cn"/>
                        </a:rPr>
                        <a:t>(21) 3971-1708</a:t>
                      </a:r>
                      <a:endParaRPr lang="pt-BR" sz="1700" dirty="0">
                        <a:latin typeface="Century"/>
                        <a:ea typeface="Calibri"/>
                        <a:cs typeface="TSFAIW+Frutiger-Cn"/>
                      </a:endParaRPr>
                    </a:p>
                    <a:p>
                      <a:pPr algn="ctr">
                        <a:lnSpc>
                          <a:spcPct val="115000"/>
                        </a:lnSpc>
                        <a:spcAft>
                          <a:spcPts val="0"/>
                        </a:spcAft>
                      </a:pPr>
                      <a:r>
                        <a:rPr lang="pt-BR" sz="1700" dirty="0">
                          <a:latin typeface="Century Gothic"/>
                          <a:ea typeface="Calibri"/>
                          <a:cs typeface="TSFAIW+Frutiger-Cn"/>
                        </a:rPr>
                        <a:t>(21) 3971-1710</a:t>
                      </a:r>
                      <a:endParaRPr lang="pt-BR" sz="1700" dirty="0">
                        <a:latin typeface="Century"/>
                        <a:ea typeface="Calibri"/>
                        <a:cs typeface="TSFAIW+Frutiger-Cn"/>
                      </a:endParaRPr>
                    </a:p>
                    <a:p>
                      <a:pPr algn="ctr">
                        <a:lnSpc>
                          <a:spcPct val="115000"/>
                        </a:lnSpc>
                        <a:spcAft>
                          <a:spcPts val="0"/>
                        </a:spcAft>
                      </a:pPr>
                      <a:r>
                        <a:rPr lang="pt-BR" sz="1700" dirty="0">
                          <a:latin typeface="Century Gothic"/>
                          <a:ea typeface="Calibri"/>
                          <a:cs typeface="TSFAIW+Frutiger-Cn"/>
                        </a:rPr>
                        <a:t>(21) 2976-1660</a:t>
                      </a:r>
                      <a:endParaRPr lang="pt-BR" sz="1700" dirty="0">
                        <a:latin typeface="Century"/>
                        <a:ea typeface="Calibri"/>
                        <a:cs typeface="TSFAIW+Frutiger-C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rowSpan="2">
                  <a:txBody>
                    <a:bodyPr/>
                    <a:lstStyle/>
                    <a:p>
                      <a:pPr>
                        <a:lnSpc>
                          <a:spcPct val="115000"/>
                        </a:lnSpc>
                        <a:spcAft>
                          <a:spcPts val="0"/>
                        </a:spcAft>
                      </a:pPr>
                      <a:endParaRPr lang="pt-BR" sz="1700" dirty="0">
                        <a:latin typeface="Century Gothic"/>
                        <a:ea typeface="Calibri"/>
                        <a:cs typeface="TSFAIW+Frutiger-Cn"/>
                      </a:endParaRPr>
                    </a:p>
                    <a:p>
                      <a:pPr>
                        <a:lnSpc>
                          <a:spcPct val="115000"/>
                        </a:lnSpc>
                        <a:spcAft>
                          <a:spcPts val="0"/>
                        </a:spcAft>
                      </a:pPr>
                      <a:r>
                        <a:rPr lang="pt-BR" sz="1700" u="sng" dirty="0">
                          <a:solidFill>
                            <a:srgbClr val="0000FF"/>
                          </a:solidFill>
                          <a:latin typeface="Century Gothic"/>
                          <a:ea typeface="Calibri"/>
                          <a:cs typeface="TSFAIW+Frutiger-Cn"/>
                          <a:hlinkClick r:id="rId2"/>
                        </a:rPr>
                        <a:t>cievs.rio@gmail.com</a:t>
                      </a:r>
                      <a:endParaRPr lang="pt-BR" sz="1700" dirty="0">
                        <a:latin typeface="Century"/>
                        <a:ea typeface="Calibri"/>
                        <a:cs typeface="TSFAIW+Frutiger-Cn"/>
                      </a:endParaRPr>
                    </a:p>
                    <a:p>
                      <a:pPr>
                        <a:lnSpc>
                          <a:spcPct val="115000"/>
                        </a:lnSpc>
                        <a:spcAft>
                          <a:spcPts val="0"/>
                        </a:spcAft>
                      </a:pPr>
                      <a:r>
                        <a:rPr lang="pt-BR" sz="1700" u="sng" dirty="0">
                          <a:solidFill>
                            <a:srgbClr val="0000FF"/>
                          </a:solidFill>
                          <a:latin typeface="Century Gothic"/>
                          <a:ea typeface="Calibri"/>
                          <a:cs typeface="TSFAIW+Frutiger-Cn"/>
                          <a:hlinkClick r:id="rId3"/>
                        </a:rPr>
                        <a:t>cvegvda.rio@gmail.com</a:t>
                      </a:r>
                      <a:endParaRPr lang="pt-BR" sz="1700" dirty="0">
                        <a:latin typeface="Century"/>
                        <a:ea typeface="Calibri"/>
                        <a:cs typeface="TSFAIW+Frutiger-C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r>
              <a:tr h="1059520">
                <a:tc vMerge="1">
                  <a:txBody>
                    <a:bodyPr/>
                    <a:lstStyle/>
                    <a:p>
                      <a:endParaRPr lang="pt-BR"/>
                    </a:p>
                  </a:txBody>
                  <a:tcPr/>
                </a:tc>
                <a:tc>
                  <a:txBody>
                    <a:bodyPr/>
                    <a:lstStyle/>
                    <a:p>
                      <a:pPr algn="ctr">
                        <a:lnSpc>
                          <a:spcPct val="115000"/>
                        </a:lnSpc>
                        <a:spcAft>
                          <a:spcPts val="0"/>
                        </a:spcAft>
                      </a:pPr>
                      <a:r>
                        <a:rPr lang="pt-BR" sz="1700" dirty="0" smtClean="0">
                          <a:latin typeface="Century Gothic"/>
                          <a:ea typeface="Calibri"/>
                          <a:cs typeface="TSFAIW+Frutiger-Cn"/>
                        </a:rPr>
                        <a:t>Nos </a:t>
                      </a:r>
                      <a:r>
                        <a:rPr lang="pt-BR" sz="1700" dirty="0">
                          <a:latin typeface="Century Gothic"/>
                          <a:ea typeface="Calibri"/>
                          <a:cs typeface="TSFAIW+Frutiger-Cn"/>
                        </a:rPr>
                        <a:t>plantões noturnos, finais </a:t>
                      </a:r>
                      <a:endParaRPr lang="pt-BR" sz="1700" dirty="0">
                        <a:latin typeface="Century"/>
                        <a:ea typeface="Calibri"/>
                        <a:cs typeface="TSFAIW+Frutiger-Cn"/>
                      </a:endParaRPr>
                    </a:p>
                    <a:p>
                      <a:pPr algn="ctr">
                        <a:lnSpc>
                          <a:spcPct val="115000"/>
                        </a:lnSpc>
                        <a:spcAft>
                          <a:spcPts val="0"/>
                        </a:spcAft>
                      </a:pPr>
                      <a:r>
                        <a:rPr lang="pt-BR" sz="1700" dirty="0">
                          <a:latin typeface="Century Gothic"/>
                          <a:ea typeface="Calibri"/>
                          <a:cs typeface="TSFAIW+Frutiger-Cn"/>
                        </a:rPr>
                        <a:t>de semana e feriados</a:t>
                      </a:r>
                      <a:endParaRPr lang="pt-BR" sz="1700" dirty="0">
                        <a:latin typeface="Century"/>
                        <a:ea typeface="Calibri"/>
                        <a:cs typeface="TSFAIW+Frutiger-C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gn="ctr">
                        <a:lnSpc>
                          <a:spcPct val="115000"/>
                        </a:lnSpc>
                        <a:spcAft>
                          <a:spcPts val="0"/>
                        </a:spcAft>
                      </a:pPr>
                      <a:endParaRPr lang="pt-BR" sz="1700" dirty="0">
                        <a:latin typeface="Century Gothic"/>
                        <a:ea typeface="Calibri"/>
                        <a:cs typeface="TSFAIW+Frutiger-Cn"/>
                      </a:endParaRPr>
                    </a:p>
                    <a:p>
                      <a:pPr algn="ctr">
                        <a:lnSpc>
                          <a:spcPct val="115000"/>
                        </a:lnSpc>
                        <a:spcAft>
                          <a:spcPts val="0"/>
                        </a:spcAft>
                      </a:pPr>
                      <a:r>
                        <a:rPr lang="pt-BR" sz="1700" dirty="0">
                          <a:latin typeface="Century Gothic"/>
                          <a:ea typeface="Calibri"/>
                          <a:cs typeface="TSFAIW+Frutiger-Cn"/>
                        </a:rPr>
                        <a:t>(21) 98000-7575</a:t>
                      </a:r>
                      <a:endParaRPr lang="pt-BR" sz="1700" dirty="0">
                        <a:latin typeface="Century"/>
                        <a:ea typeface="Calibri"/>
                        <a:cs typeface="TSFAIW+Frutiger-C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vMerge="1">
                  <a:txBody>
                    <a:bodyPr/>
                    <a:lstStyle/>
                    <a:p>
                      <a:endParaRPr lang="pt-BR"/>
                    </a:p>
                  </a:txBody>
                  <a:tcPr/>
                </a:tc>
              </a:tr>
              <a:tr h="331479">
                <a:tc>
                  <a:txBody>
                    <a:bodyPr/>
                    <a:lstStyle/>
                    <a:p>
                      <a:pPr algn="ctr">
                        <a:lnSpc>
                          <a:spcPct val="115000"/>
                        </a:lnSpc>
                        <a:spcAft>
                          <a:spcPts val="0"/>
                        </a:spcAft>
                      </a:pPr>
                      <a:r>
                        <a:rPr lang="pt-BR" sz="1700" dirty="0" err="1">
                          <a:latin typeface="Century Gothic"/>
                          <a:ea typeface="Calibri"/>
                          <a:cs typeface="TSFAIW+Frutiger-Cn"/>
                        </a:rPr>
                        <a:t>Cievs</a:t>
                      </a:r>
                      <a:r>
                        <a:rPr lang="pt-BR" sz="1700" dirty="0">
                          <a:latin typeface="Century Gothic"/>
                          <a:ea typeface="Calibri"/>
                          <a:cs typeface="TSFAIW+Frutiger-Cn"/>
                        </a:rPr>
                        <a:t> SES-RJ</a:t>
                      </a:r>
                      <a:endParaRPr lang="pt-BR" sz="1700" dirty="0">
                        <a:latin typeface="Century"/>
                        <a:ea typeface="Calibri"/>
                        <a:cs typeface="TSFAIW+Frutiger-C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gn="ctr">
                        <a:lnSpc>
                          <a:spcPct val="115000"/>
                        </a:lnSpc>
                        <a:spcAft>
                          <a:spcPts val="0"/>
                        </a:spcAft>
                      </a:pPr>
                      <a:r>
                        <a:rPr lang="pt-BR" sz="1700" dirty="0">
                          <a:latin typeface="Century Gothic"/>
                          <a:ea typeface="Calibri"/>
                          <a:cs typeface="TSFAIW+Frutiger-Cn"/>
                        </a:rPr>
                        <a:t>24h</a:t>
                      </a:r>
                      <a:endParaRPr lang="pt-BR" sz="1700" dirty="0">
                        <a:latin typeface="Century"/>
                        <a:ea typeface="Calibri"/>
                        <a:cs typeface="TSFAIW+Frutiger-C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gn="ctr">
                        <a:lnSpc>
                          <a:spcPct val="115000"/>
                        </a:lnSpc>
                        <a:spcAft>
                          <a:spcPts val="0"/>
                        </a:spcAft>
                      </a:pPr>
                      <a:r>
                        <a:rPr lang="pt-BR" sz="1700" dirty="0">
                          <a:latin typeface="Century Gothic"/>
                          <a:ea typeface="Calibri"/>
                          <a:cs typeface="TSFAIW+Frutiger-Cn"/>
                        </a:rPr>
                        <a:t>(21) 985966553</a:t>
                      </a:r>
                      <a:endParaRPr lang="pt-BR" sz="1700" dirty="0">
                        <a:latin typeface="Century"/>
                        <a:ea typeface="Calibri"/>
                        <a:cs typeface="TSFAIW+Frutiger-C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nSpc>
                          <a:spcPct val="115000"/>
                        </a:lnSpc>
                        <a:spcAft>
                          <a:spcPts val="0"/>
                        </a:spcAft>
                      </a:pPr>
                      <a:r>
                        <a:rPr lang="pt-BR" sz="1700" u="sng" dirty="0">
                          <a:solidFill>
                            <a:srgbClr val="0000FF"/>
                          </a:solidFill>
                          <a:latin typeface="Century Gothic"/>
                          <a:ea typeface="Calibri"/>
                          <a:cs typeface="TSFAIW+Frutiger-Cn"/>
                        </a:rPr>
                        <a:t>notifica.ses.rj@gmail.com</a:t>
                      </a:r>
                      <a:endParaRPr lang="pt-BR" sz="1700" dirty="0">
                        <a:latin typeface="Century"/>
                        <a:ea typeface="Calibri"/>
                        <a:cs typeface="TSFAIW+Frutiger-C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r>
              <a:tr h="310188">
                <a:tc>
                  <a:txBody>
                    <a:bodyPr/>
                    <a:lstStyle/>
                    <a:p>
                      <a:pPr algn="ctr">
                        <a:lnSpc>
                          <a:spcPct val="115000"/>
                        </a:lnSpc>
                        <a:spcAft>
                          <a:spcPts val="0"/>
                        </a:spcAft>
                      </a:pPr>
                      <a:r>
                        <a:rPr lang="pt-BR" sz="1700" dirty="0" smtClean="0">
                          <a:latin typeface="Century Gothic"/>
                          <a:ea typeface="Calibri"/>
                          <a:cs typeface="TSFAIW+Frutiger-Cn"/>
                        </a:rPr>
                        <a:t>SVS/MS</a:t>
                      </a:r>
                      <a:endParaRPr lang="pt-BR" sz="1700" dirty="0">
                        <a:latin typeface="Century"/>
                        <a:ea typeface="Calibri"/>
                        <a:cs typeface="TSFAIW+Frutiger-C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gn="ctr">
                        <a:lnSpc>
                          <a:spcPct val="115000"/>
                        </a:lnSpc>
                        <a:spcAft>
                          <a:spcPts val="0"/>
                        </a:spcAft>
                      </a:pPr>
                      <a:r>
                        <a:rPr lang="pt-BR" sz="1700" dirty="0">
                          <a:latin typeface="Century Gothic"/>
                          <a:ea typeface="Calibri"/>
                          <a:cs typeface="TSFAIW+Frutiger-Cn"/>
                        </a:rPr>
                        <a:t>24h</a:t>
                      </a:r>
                      <a:endParaRPr lang="pt-BR" sz="1700" dirty="0">
                        <a:latin typeface="Century"/>
                        <a:ea typeface="Calibri"/>
                        <a:cs typeface="TSFAIW+Frutiger-C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gn="ctr">
                        <a:lnSpc>
                          <a:spcPct val="115000"/>
                        </a:lnSpc>
                        <a:spcAft>
                          <a:spcPts val="0"/>
                        </a:spcAft>
                      </a:pPr>
                      <a:r>
                        <a:rPr lang="pt-BR" sz="1700" dirty="0">
                          <a:latin typeface="Century Gothic"/>
                          <a:ea typeface="Calibri"/>
                          <a:cs typeface="TSFAIW+Frutiger-Cn"/>
                        </a:rPr>
                        <a:t>08006446645</a:t>
                      </a:r>
                      <a:endParaRPr lang="pt-BR" sz="1700" dirty="0">
                        <a:latin typeface="Century"/>
                        <a:ea typeface="Calibri"/>
                        <a:cs typeface="TSFAIW+Frutiger-C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nSpc>
                          <a:spcPct val="115000"/>
                        </a:lnSpc>
                        <a:spcAft>
                          <a:spcPts val="0"/>
                        </a:spcAft>
                      </a:pPr>
                      <a:r>
                        <a:rPr lang="pt-BR" sz="1700" u="sng" dirty="0">
                          <a:solidFill>
                            <a:srgbClr val="0000FF"/>
                          </a:solidFill>
                          <a:latin typeface="Century Gothic"/>
                          <a:ea typeface="Calibri"/>
                          <a:cs typeface="TSFAIW+Frutiger-Cn"/>
                        </a:rPr>
                        <a:t>notifica@saude.gov.br</a:t>
                      </a:r>
                      <a:endParaRPr lang="pt-BR" sz="1700" dirty="0">
                        <a:latin typeface="Century"/>
                        <a:ea typeface="Calibri"/>
                        <a:cs typeface="TSFAIW+Frutiger-C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r>
            </a:tbl>
          </a:graphicData>
        </a:graphic>
      </p:graphicFrame>
      <p:sp>
        <p:nvSpPr>
          <p:cNvPr id="6" name="CaixaDeTexto 5"/>
          <p:cNvSpPr txBox="1"/>
          <p:nvPr/>
        </p:nvSpPr>
        <p:spPr>
          <a:xfrm>
            <a:off x="0" y="-31452"/>
            <a:ext cx="9144000" cy="2031325"/>
          </a:xfrm>
          <a:prstGeom prst="rect">
            <a:avLst/>
          </a:prstGeom>
          <a:solidFill>
            <a:schemeClr val="accent6">
              <a:lumMod val="20000"/>
              <a:lumOff val="80000"/>
            </a:schemeClr>
          </a:solidFill>
        </p:spPr>
        <p:txBody>
          <a:bodyPr wrap="square" rtlCol="0">
            <a:spAutoFit/>
          </a:bodyPr>
          <a:lstStyle/>
          <a:p>
            <a:pPr algn="ctr"/>
            <a:r>
              <a:rPr lang="pt-BR" dirty="0" smtClean="0"/>
              <a:t>A infecção humana pelo COVID-19 é, atualmente, uma Emergência de Saúde Pública de Importância Internacional (ESPII), segundo anexo II do Regulamento Sanitário Internacional. Trata-se de um evento de saúde pública de notificação imediata. Os casos suspeitos, prováveis e confirmados de COVID-19 devem ser imediatamente notificados (em até 24 horas) pela Rede Assistencial (pública, privada ou filantrópica) em todos os níveis de atenção ao Serviço de Vigilância em Saúde (SVS) nacional  e/ou aos Centros de Informações Estratégicas em Vigilância em Saúde (</a:t>
            </a:r>
            <a:r>
              <a:rPr lang="pt-BR" dirty="0" err="1" smtClean="0"/>
              <a:t>Cievs</a:t>
            </a:r>
            <a:r>
              <a:rPr lang="pt-BR" dirty="0" smtClean="0"/>
              <a:t>), relacionados no quadro a seguir.</a:t>
            </a:r>
          </a:p>
        </p:txBody>
      </p:sp>
      <p:sp>
        <p:nvSpPr>
          <p:cNvPr id="8" name="CaixaDeTexto 7"/>
          <p:cNvSpPr txBox="1"/>
          <p:nvPr/>
        </p:nvSpPr>
        <p:spPr>
          <a:xfrm>
            <a:off x="1763688" y="2060848"/>
            <a:ext cx="6192688" cy="923330"/>
          </a:xfrm>
          <a:prstGeom prst="rect">
            <a:avLst/>
          </a:prstGeom>
          <a:solidFill>
            <a:schemeClr val="accent6">
              <a:lumMod val="40000"/>
              <a:lumOff val="60000"/>
            </a:schemeClr>
          </a:solidFill>
        </p:spPr>
        <p:txBody>
          <a:bodyPr wrap="square" rtlCol="0">
            <a:spAutoFit/>
          </a:bodyPr>
          <a:lstStyle/>
          <a:p>
            <a:pPr lvl="0"/>
            <a:r>
              <a:rPr lang="pt-BR" dirty="0" smtClean="0">
                <a:solidFill>
                  <a:prstClr val="black"/>
                </a:solidFill>
              </a:rPr>
              <a:t>SMS-RJ - Secretaria Municipal de Saúde do Rio de Janeiro ;</a:t>
            </a:r>
          </a:p>
          <a:p>
            <a:pPr lvl="0"/>
            <a:r>
              <a:rPr lang="pt-BR" dirty="0" smtClean="0">
                <a:solidFill>
                  <a:prstClr val="black"/>
                </a:solidFill>
              </a:rPr>
              <a:t>SES-RJ - Secretaria de Estado de Saúde do Rio de Janeiro ;</a:t>
            </a:r>
          </a:p>
          <a:p>
            <a:pPr lvl="0"/>
            <a:r>
              <a:rPr lang="pt-BR" dirty="0" smtClean="0">
                <a:solidFill>
                  <a:prstClr val="black"/>
                </a:solidFill>
              </a:rPr>
              <a:t>SVS-MS -</a:t>
            </a:r>
            <a:r>
              <a:rPr lang="pt-BR" dirty="0" smtClean="0"/>
              <a:t>Serviço de Vigilância em Saúde do </a:t>
            </a:r>
            <a:r>
              <a:rPr lang="pt-BR" dirty="0" smtClean="0">
                <a:solidFill>
                  <a:prstClr val="black"/>
                </a:solidFill>
              </a:rPr>
              <a:t>Ministério da Saúde.</a:t>
            </a:r>
            <a:endParaRPr lang="pt-BR"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l="27460" t="17450" r="41335" b="11151"/>
          <a:stretch>
            <a:fillRect/>
          </a:stretch>
        </p:blipFill>
        <p:spPr bwMode="auto">
          <a:xfrm>
            <a:off x="0" y="0"/>
            <a:ext cx="5328592" cy="6858000"/>
          </a:xfrm>
          <a:prstGeom prst="rect">
            <a:avLst/>
          </a:prstGeom>
          <a:noFill/>
          <a:ln w="9525">
            <a:noFill/>
            <a:miter lim="800000"/>
            <a:headEnd/>
            <a:tailEnd/>
          </a:ln>
        </p:spPr>
      </p:pic>
      <p:sp>
        <p:nvSpPr>
          <p:cNvPr id="5" name="Retângulo 4"/>
          <p:cNvSpPr/>
          <p:nvPr/>
        </p:nvSpPr>
        <p:spPr>
          <a:xfrm>
            <a:off x="5365756" y="1443841"/>
            <a:ext cx="3707904" cy="3970318"/>
          </a:xfrm>
          <a:prstGeom prst="rect">
            <a:avLst/>
          </a:prstGeom>
          <a:solidFill>
            <a:schemeClr val="accent6">
              <a:lumMod val="40000"/>
              <a:lumOff val="60000"/>
            </a:schemeClr>
          </a:solidFill>
        </p:spPr>
        <p:txBody>
          <a:bodyPr wrap="square">
            <a:spAutoFit/>
          </a:bodyPr>
          <a:lstStyle/>
          <a:p>
            <a:r>
              <a:rPr lang="pt-BR" sz="2800" dirty="0" smtClean="0"/>
              <a:t>https://www.newscientist.com/article/2235539-coronavirus-what-you-need-to-know-to-prepare-for-a-covid-19-pandemic/?utm_campaign=onesignal&amp;utm_medium=alert&amp;utm_source=editoria</a:t>
            </a:r>
            <a:r>
              <a:rPr lang="pt-BR" dirty="0" smtClean="0"/>
              <a:t>l</a:t>
            </a:r>
            <a:endParaRPr lang="pt-BR"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l="24506" t="10101" r="42419" b="5901"/>
          <a:stretch>
            <a:fillRect/>
          </a:stretch>
        </p:blipFill>
        <p:spPr bwMode="auto">
          <a:xfrm>
            <a:off x="0" y="0"/>
            <a:ext cx="4788024" cy="6840034"/>
          </a:xfrm>
          <a:prstGeom prst="rect">
            <a:avLst/>
          </a:prstGeom>
          <a:noFill/>
          <a:ln w="9525">
            <a:noFill/>
            <a:miter lim="800000"/>
            <a:headEnd/>
            <a:tailEnd/>
          </a:ln>
        </p:spPr>
      </p:pic>
      <p:sp>
        <p:nvSpPr>
          <p:cNvPr id="5" name="Retângulo 4"/>
          <p:cNvSpPr/>
          <p:nvPr/>
        </p:nvSpPr>
        <p:spPr>
          <a:xfrm>
            <a:off x="5039544" y="1413063"/>
            <a:ext cx="3924944" cy="4031873"/>
          </a:xfrm>
          <a:prstGeom prst="rect">
            <a:avLst/>
          </a:prstGeom>
        </p:spPr>
        <p:txBody>
          <a:bodyPr wrap="square">
            <a:spAutoFit/>
          </a:bodyPr>
          <a:lstStyle/>
          <a:p>
            <a:r>
              <a:rPr lang="pt-BR" sz="3200" dirty="0" smtClean="0">
                <a:solidFill>
                  <a:srgbClr val="FFFF99"/>
                </a:solidFill>
              </a:rPr>
              <a:t>https://www.livescience.com/should-schools-close-for-coronavirus.html?utm_source=Selligent&amp;utm_medium=email&amp;utm_campaign=9161&amp;utm_content=LST_N</a:t>
            </a:r>
            <a:endParaRPr lang="pt-BR" sz="3200" dirty="0">
              <a:solidFill>
                <a:srgbClr val="FFFF99"/>
              </a:solidFill>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227637" y="2132856"/>
            <a:ext cx="8688725" cy="646331"/>
          </a:xfrm>
          <a:prstGeom prst="rect">
            <a:avLst/>
          </a:prstGeom>
        </p:spPr>
        <p:txBody>
          <a:bodyPr wrap="none">
            <a:spAutoFit/>
          </a:bodyPr>
          <a:lstStyle/>
          <a:p>
            <a:r>
              <a:rPr lang="pt-BR" sz="3600" dirty="0" smtClean="0"/>
              <a:t>https://www.worldometers.info/coronavirus/</a:t>
            </a:r>
            <a:endParaRPr lang="pt-BR" sz="3600" dirty="0"/>
          </a:p>
        </p:txBody>
      </p:sp>
      <p:sp>
        <p:nvSpPr>
          <p:cNvPr id="5" name="Retângulo 4"/>
          <p:cNvSpPr/>
          <p:nvPr/>
        </p:nvSpPr>
        <p:spPr>
          <a:xfrm>
            <a:off x="351037" y="4293096"/>
            <a:ext cx="8441926" cy="615553"/>
          </a:xfrm>
          <a:prstGeom prst="rect">
            <a:avLst/>
          </a:prstGeom>
        </p:spPr>
        <p:txBody>
          <a:bodyPr wrap="none">
            <a:spAutoFit/>
          </a:bodyPr>
          <a:lstStyle/>
          <a:p>
            <a:r>
              <a:rPr lang="pt-BR" sz="3400" dirty="0" smtClean="0"/>
              <a:t>https://infographics.channelnewsasia.com/cov</a:t>
            </a:r>
            <a:endParaRPr lang="pt-BR" sz="3400" dirty="0"/>
          </a:p>
        </p:txBody>
      </p:sp>
      <p:sp>
        <p:nvSpPr>
          <p:cNvPr id="6" name="CaixaDeTexto 5"/>
          <p:cNvSpPr txBox="1"/>
          <p:nvPr/>
        </p:nvSpPr>
        <p:spPr>
          <a:xfrm>
            <a:off x="0" y="0"/>
            <a:ext cx="9144000" cy="461665"/>
          </a:xfrm>
          <a:prstGeom prst="rect">
            <a:avLst/>
          </a:prstGeom>
          <a:solidFill>
            <a:srgbClr val="FFC000"/>
          </a:solidFill>
        </p:spPr>
        <p:txBody>
          <a:bodyPr wrap="square" rtlCol="0">
            <a:spAutoFit/>
          </a:bodyPr>
          <a:lstStyle/>
          <a:p>
            <a:pPr algn="ctr"/>
            <a:r>
              <a:rPr lang="pt-BR" sz="2400" dirty="0" smtClean="0"/>
              <a:t>Aplicativos para acompanhar a evolução de pandemia de COVID 2019</a:t>
            </a:r>
            <a:endParaRPr lang="pt-BR" sz="2400"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1918 Pandemic Waves"/>
          <p:cNvPicPr>
            <a:picLocks noChangeAspect="1" noChangeArrowheads="1"/>
          </p:cNvPicPr>
          <p:nvPr/>
        </p:nvPicPr>
        <p:blipFill>
          <a:blip r:embed="rId2" cstate="print"/>
          <a:srcRect/>
          <a:stretch>
            <a:fillRect/>
          </a:stretch>
        </p:blipFill>
        <p:spPr bwMode="auto">
          <a:xfrm>
            <a:off x="0" y="0"/>
            <a:ext cx="9144000" cy="6915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lum bright="-10000"/>
          </a:blip>
          <a:srcRect l="21553" t="17450" r="40057" b="22700"/>
          <a:stretch>
            <a:fillRect/>
          </a:stretch>
        </p:blipFill>
        <p:spPr bwMode="auto">
          <a:xfrm>
            <a:off x="0" y="1143780"/>
            <a:ext cx="6516216" cy="5714220"/>
          </a:xfrm>
          <a:prstGeom prst="rect">
            <a:avLst/>
          </a:prstGeom>
          <a:noFill/>
          <a:ln w="9525">
            <a:noFill/>
            <a:miter lim="800000"/>
            <a:headEnd/>
            <a:tailEnd/>
          </a:ln>
        </p:spPr>
      </p:pic>
      <p:sp>
        <p:nvSpPr>
          <p:cNvPr id="5" name="CaixaDeTexto 4"/>
          <p:cNvSpPr txBox="1"/>
          <p:nvPr/>
        </p:nvSpPr>
        <p:spPr>
          <a:xfrm>
            <a:off x="0" y="0"/>
            <a:ext cx="9144000" cy="646331"/>
          </a:xfrm>
          <a:prstGeom prst="rect">
            <a:avLst/>
          </a:prstGeom>
          <a:solidFill>
            <a:srgbClr val="FFFF99"/>
          </a:solidFill>
        </p:spPr>
        <p:txBody>
          <a:bodyPr wrap="square" rtlCol="0">
            <a:spAutoFit/>
          </a:bodyPr>
          <a:lstStyle/>
          <a:p>
            <a:pPr algn="ctr"/>
            <a:r>
              <a:rPr lang="pt-BR" dirty="0" smtClean="0"/>
              <a:t>https://www.statnews.com/2020/03/06/susan-desmond-hellman-the-coronavirus-is-alarming-heres-why-you-should-not-panic/</a:t>
            </a:r>
            <a:endParaRPr lang="pt-BR" dirty="0"/>
          </a:p>
        </p:txBody>
      </p:sp>
      <p:sp>
        <p:nvSpPr>
          <p:cNvPr id="6" name="Retângulo 5"/>
          <p:cNvSpPr/>
          <p:nvPr/>
        </p:nvSpPr>
        <p:spPr>
          <a:xfrm>
            <a:off x="6588224" y="1196752"/>
            <a:ext cx="2555776" cy="5324535"/>
          </a:xfrm>
          <a:prstGeom prst="rect">
            <a:avLst/>
          </a:prstGeom>
          <a:solidFill>
            <a:srgbClr val="FFFF99"/>
          </a:solidFill>
        </p:spPr>
        <p:txBody>
          <a:bodyPr wrap="square">
            <a:spAutoFit/>
          </a:bodyPr>
          <a:lstStyle/>
          <a:p>
            <a:pPr algn="ctr"/>
            <a:r>
              <a:rPr lang="en-US" sz="2000" dirty="0" smtClean="0"/>
              <a:t>Susan Desmond-Hellmann has a unique set of experiences. Until February, she was the CEO of the Bill &amp; Melinda Gates Foundation, where part of her job was thinking up new ways to battle infectious disease.</a:t>
            </a:r>
          </a:p>
          <a:p>
            <a:pPr algn="ctr"/>
            <a:r>
              <a:rPr lang="en-US" sz="2000" dirty="0" smtClean="0"/>
              <a:t>That made her a perfect person to speak to about the risks posed by the novel </a:t>
            </a:r>
            <a:r>
              <a:rPr lang="en-US" sz="2000" dirty="0" err="1" smtClean="0"/>
              <a:t>coronavirus</a:t>
            </a:r>
            <a:r>
              <a:rPr lang="en-US" sz="2000" dirty="0" smtClean="0"/>
              <a:t> that causes Covid-19. </a:t>
            </a:r>
            <a:endParaRPr lang="pt-BR" sz="20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0" y="3933056"/>
            <a:ext cx="9144000" cy="1754326"/>
          </a:xfrm>
          <a:prstGeom prst="rect">
            <a:avLst/>
          </a:prstGeom>
          <a:solidFill>
            <a:srgbClr val="FFC000"/>
          </a:solidFill>
        </p:spPr>
        <p:txBody>
          <a:bodyPr wrap="square">
            <a:spAutoFit/>
          </a:bodyPr>
          <a:lstStyle/>
          <a:p>
            <a:pPr algn="ctr"/>
            <a:r>
              <a:rPr lang="en-US" sz="6000" b="1" dirty="0" smtClean="0"/>
              <a:t>2019-nCoV</a:t>
            </a:r>
          </a:p>
          <a:p>
            <a:pPr algn="ctr"/>
            <a:r>
              <a:rPr lang="en-US" sz="4800" dirty="0" smtClean="0"/>
              <a:t>Os </a:t>
            </a:r>
            <a:r>
              <a:rPr lang="en-US" sz="4800" dirty="0" err="1" smtClean="0"/>
              <a:t>vírus</a:t>
            </a:r>
            <a:r>
              <a:rPr lang="en-US" sz="4800" dirty="0" smtClean="0"/>
              <a:t> </a:t>
            </a:r>
            <a:r>
              <a:rPr lang="en-US" sz="4800" dirty="0" err="1" smtClean="0"/>
              <a:t>da</a:t>
            </a:r>
            <a:r>
              <a:rPr lang="en-US" sz="4800" dirty="0" smtClean="0"/>
              <a:t> </a:t>
            </a:r>
            <a:r>
              <a:rPr lang="pt-BR" sz="4800" dirty="0" err="1" smtClean="0"/>
              <a:t>coronavirose</a:t>
            </a:r>
            <a:r>
              <a:rPr lang="pt-BR" sz="4800" dirty="0" smtClean="0"/>
              <a:t> de 2019</a:t>
            </a:r>
            <a:r>
              <a:rPr lang="en-US" sz="4800" dirty="0" smtClean="0"/>
              <a:t> </a:t>
            </a:r>
            <a:endParaRPr lang="pt-BR" sz="4800" dirty="0"/>
          </a:p>
        </p:txBody>
      </p:sp>
      <p:sp>
        <p:nvSpPr>
          <p:cNvPr id="5" name="Retângulo 4"/>
          <p:cNvSpPr/>
          <p:nvPr/>
        </p:nvSpPr>
        <p:spPr>
          <a:xfrm>
            <a:off x="727358" y="692696"/>
            <a:ext cx="7689284" cy="1938992"/>
          </a:xfrm>
          <a:prstGeom prst="rect">
            <a:avLst/>
          </a:prstGeom>
          <a:solidFill>
            <a:srgbClr val="FFFF00"/>
          </a:solidFill>
        </p:spPr>
        <p:txBody>
          <a:bodyPr wrap="none">
            <a:spAutoFit/>
          </a:bodyPr>
          <a:lstStyle/>
          <a:p>
            <a:pPr algn="ctr"/>
            <a:r>
              <a:rPr lang="pt-BR" sz="6000" b="1" dirty="0" smtClean="0"/>
              <a:t>COVID-19</a:t>
            </a:r>
          </a:p>
          <a:p>
            <a:pPr algn="ctr"/>
            <a:r>
              <a:rPr lang="pt-BR" sz="6000" dirty="0" smtClean="0"/>
              <a:t>A </a:t>
            </a:r>
            <a:r>
              <a:rPr lang="pt-BR" sz="6000" dirty="0" err="1" smtClean="0"/>
              <a:t>coronavirose</a:t>
            </a:r>
            <a:r>
              <a:rPr lang="pt-BR" sz="6000" dirty="0" smtClean="0"/>
              <a:t> de 2019 </a:t>
            </a:r>
            <a:endParaRPr lang="pt-BR" sz="6000"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p:cNvPicPr>
            <a:picLocks noChangeAspect="1" noChangeArrowheads="1"/>
          </p:cNvPicPr>
          <p:nvPr/>
        </p:nvPicPr>
        <p:blipFill>
          <a:blip r:embed="rId2" cstate="print"/>
          <a:srcRect l="28226" t="26578" r="29161" b="52750"/>
          <a:stretch>
            <a:fillRect/>
          </a:stretch>
        </p:blipFill>
        <p:spPr bwMode="auto">
          <a:xfrm>
            <a:off x="2159000" y="260350"/>
            <a:ext cx="4824413" cy="1316038"/>
          </a:xfrm>
          <a:prstGeom prst="rect">
            <a:avLst/>
          </a:prstGeom>
          <a:noFill/>
          <a:ln w="9525">
            <a:noFill/>
            <a:miter lim="800000"/>
            <a:headEnd/>
            <a:tailEnd/>
          </a:ln>
        </p:spPr>
      </p:pic>
      <p:sp>
        <p:nvSpPr>
          <p:cNvPr id="75779" name="CaixaDeTexto 3"/>
          <p:cNvSpPr txBox="1">
            <a:spLocks noChangeArrowheads="1"/>
          </p:cNvSpPr>
          <p:nvPr/>
        </p:nvSpPr>
        <p:spPr bwMode="auto">
          <a:xfrm>
            <a:off x="1727733" y="2348880"/>
            <a:ext cx="5688533" cy="1323439"/>
          </a:xfrm>
          <a:prstGeom prst="rect">
            <a:avLst/>
          </a:prstGeom>
          <a:noFill/>
          <a:ln w="9525">
            <a:noFill/>
            <a:miter lim="800000"/>
            <a:headEnd/>
            <a:tailEnd/>
          </a:ln>
        </p:spPr>
        <p:txBody>
          <a:bodyPr wrap="square">
            <a:spAutoFit/>
          </a:bodyPr>
          <a:lstStyle/>
          <a:p>
            <a:pPr algn="ctr"/>
            <a:r>
              <a:rPr lang="pt-BR" sz="8000" dirty="0"/>
              <a:t>Obrigado</a:t>
            </a:r>
          </a:p>
        </p:txBody>
      </p:sp>
      <p:sp>
        <p:nvSpPr>
          <p:cNvPr id="4" name="CaixaDeTexto 3"/>
          <p:cNvSpPr txBox="1"/>
          <p:nvPr/>
        </p:nvSpPr>
        <p:spPr>
          <a:xfrm>
            <a:off x="1043608" y="4653136"/>
            <a:ext cx="7056784" cy="1892826"/>
          </a:xfrm>
          <a:prstGeom prst="rect">
            <a:avLst/>
          </a:prstGeom>
          <a:solidFill>
            <a:srgbClr val="0000CC"/>
          </a:solidFill>
        </p:spPr>
        <p:txBody>
          <a:bodyPr wrap="square" rtlCol="0">
            <a:spAutoFit/>
          </a:bodyPr>
          <a:lstStyle/>
          <a:p>
            <a:pPr algn="ctr"/>
            <a:r>
              <a:rPr lang="pt-BR" sz="4000" i="1" dirty="0" smtClean="0">
                <a:solidFill>
                  <a:schemeClr val="bg1"/>
                </a:solidFill>
              </a:rPr>
              <a:t>Prof. </a:t>
            </a:r>
            <a:r>
              <a:rPr lang="pt-BR" sz="4000" i="1" dirty="0" err="1" smtClean="0">
                <a:solidFill>
                  <a:schemeClr val="bg1"/>
                </a:solidFill>
              </a:rPr>
              <a:t>Maulori</a:t>
            </a:r>
            <a:r>
              <a:rPr lang="pt-BR" sz="4000" i="1" dirty="0" smtClean="0">
                <a:solidFill>
                  <a:schemeClr val="bg1"/>
                </a:solidFill>
              </a:rPr>
              <a:t> C Cabral</a:t>
            </a:r>
          </a:p>
          <a:p>
            <a:pPr algn="ctr"/>
            <a:endParaRPr lang="pt-BR" sz="1100" i="1" dirty="0" smtClean="0">
              <a:solidFill>
                <a:schemeClr val="bg1"/>
              </a:solidFill>
            </a:endParaRPr>
          </a:p>
          <a:p>
            <a:pPr algn="ctr"/>
            <a:r>
              <a:rPr lang="pt-BR" sz="2800" dirty="0" smtClean="0">
                <a:solidFill>
                  <a:schemeClr val="bg1"/>
                </a:solidFill>
              </a:rPr>
              <a:t>Fone: 21-998533317</a:t>
            </a:r>
          </a:p>
          <a:p>
            <a:pPr algn="ctr"/>
            <a:endParaRPr lang="pt-BR" sz="1000" dirty="0" smtClean="0">
              <a:solidFill>
                <a:schemeClr val="bg1"/>
              </a:solidFill>
            </a:endParaRPr>
          </a:p>
          <a:p>
            <a:pPr algn="ctr"/>
            <a:r>
              <a:rPr lang="pt-BR" sz="2800" dirty="0" smtClean="0">
                <a:solidFill>
                  <a:schemeClr val="bg1"/>
                </a:solidFill>
              </a:rPr>
              <a:t>maulori@micro.ufrj.br </a:t>
            </a:r>
            <a:endParaRPr lang="pt-BR" sz="2800" dirty="0">
              <a:solidFill>
                <a:schemeClr val="bg1"/>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341784" y="3075057"/>
            <a:ext cx="8460432" cy="707886"/>
          </a:xfrm>
          <a:prstGeom prst="rect">
            <a:avLst/>
          </a:prstGeom>
          <a:noFill/>
        </p:spPr>
        <p:txBody>
          <a:bodyPr wrap="square" rtlCol="0">
            <a:spAutoFit/>
          </a:bodyPr>
          <a:lstStyle/>
          <a:p>
            <a:pPr algn="ctr"/>
            <a:r>
              <a:rPr lang="pt-BR" sz="4000" dirty="0" smtClean="0"/>
              <a:t>Noções Básicas de Virologia</a:t>
            </a:r>
            <a:endParaRPr lang="pt-BR" sz="40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4"/>
          <p:cNvSpPr txBox="1">
            <a:spLocks noChangeArrowheads="1"/>
          </p:cNvSpPr>
          <p:nvPr/>
        </p:nvSpPr>
        <p:spPr bwMode="auto">
          <a:xfrm>
            <a:off x="0" y="188913"/>
            <a:ext cx="9144000" cy="461962"/>
          </a:xfrm>
          <a:prstGeom prst="rect">
            <a:avLst/>
          </a:prstGeom>
          <a:solidFill>
            <a:srgbClr val="32D6FC"/>
          </a:solidFill>
          <a:ln w="9525">
            <a:noFill/>
            <a:miter lim="800000"/>
            <a:headEnd/>
            <a:tailEnd/>
          </a:ln>
        </p:spPr>
        <p:txBody>
          <a:bodyPr>
            <a:spAutoFit/>
          </a:bodyPr>
          <a:lstStyle/>
          <a:p>
            <a:pPr algn="ctr">
              <a:spcBef>
                <a:spcPct val="50000"/>
              </a:spcBef>
            </a:pPr>
            <a:r>
              <a:rPr lang="pt-BR" sz="2400" b="1">
                <a:solidFill>
                  <a:srgbClr val="000099"/>
                </a:solidFill>
              </a:rPr>
              <a:t>Escala do Sistema Métrico  e Tamanho das partículas virais:</a:t>
            </a:r>
          </a:p>
        </p:txBody>
      </p:sp>
      <p:sp>
        <p:nvSpPr>
          <p:cNvPr id="12291" name="Retângulo 5"/>
          <p:cNvSpPr>
            <a:spLocks noChangeArrowheads="1"/>
          </p:cNvSpPr>
          <p:nvPr/>
        </p:nvSpPr>
        <p:spPr bwMode="auto">
          <a:xfrm>
            <a:off x="3252788" y="2451100"/>
            <a:ext cx="2638425" cy="706438"/>
          </a:xfrm>
          <a:prstGeom prst="rect">
            <a:avLst/>
          </a:prstGeom>
          <a:noFill/>
          <a:ln w="9525">
            <a:noFill/>
            <a:miter lim="800000"/>
            <a:headEnd/>
            <a:tailEnd/>
          </a:ln>
        </p:spPr>
        <p:txBody>
          <a:bodyPr wrap="none">
            <a:spAutoFit/>
          </a:bodyPr>
          <a:lstStyle/>
          <a:p>
            <a:pPr algn="ctr">
              <a:spcBef>
                <a:spcPct val="50000"/>
              </a:spcBef>
            </a:pPr>
            <a:r>
              <a:rPr lang="pt-BR" sz="4000" b="1">
                <a:solidFill>
                  <a:srgbClr val="000099"/>
                </a:solidFill>
              </a:rPr>
              <a:t>Milímetro;</a:t>
            </a:r>
          </a:p>
        </p:txBody>
      </p:sp>
      <p:sp>
        <p:nvSpPr>
          <p:cNvPr id="12292" name="Retângulo 6"/>
          <p:cNvSpPr>
            <a:spLocks noChangeArrowheads="1"/>
          </p:cNvSpPr>
          <p:nvPr/>
        </p:nvSpPr>
        <p:spPr bwMode="auto">
          <a:xfrm>
            <a:off x="3695700" y="1154113"/>
            <a:ext cx="1752600" cy="708025"/>
          </a:xfrm>
          <a:prstGeom prst="rect">
            <a:avLst/>
          </a:prstGeom>
          <a:noFill/>
          <a:ln w="9525">
            <a:noFill/>
            <a:miter lim="800000"/>
            <a:headEnd/>
            <a:tailEnd/>
          </a:ln>
        </p:spPr>
        <p:txBody>
          <a:bodyPr wrap="none">
            <a:spAutoFit/>
          </a:bodyPr>
          <a:lstStyle/>
          <a:p>
            <a:pPr algn="ctr">
              <a:spcBef>
                <a:spcPct val="50000"/>
              </a:spcBef>
            </a:pPr>
            <a:r>
              <a:rPr lang="pt-BR" sz="4000" b="1">
                <a:solidFill>
                  <a:srgbClr val="000099"/>
                </a:solidFill>
              </a:rPr>
              <a:t>Metro;</a:t>
            </a:r>
          </a:p>
        </p:txBody>
      </p:sp>
      <p:sp>
        <p:nvSpPr>
          <p:cNvPr id="12293" name="Retângulo 7"/>
          <p:cNvSpPr>
            <a:spLocks noChangeArrowheads="1"/>
          </p:cNvSpPr>
          <p:nvPr/>
        </p:nvSpPr>
        <p:spPr bwMode="auto">
          <a:xfrm>
            <a:off x="2995613" y="3746500"/>
            <a:ext cx="3152775" cy="708025"/>
          </a:xfrm>
          <a:prstGeom prst="rect">
            <a:avLst/>
          </a:prstGeom>
          <a:noFill/>
          <a:ln w="9525">
            <a:noFill/>
            <a:miter lim="800000"/>
            <a:headEnd/>
            <a:tailEnd/>
          </a:ln>
        </p:spPr>
        <p:txBody>
          <a:bodyPr wrap="none">
            <a:spAutoFit/>
          </a:bodyPr>
          <a:lstStyle/>
          <a:p>
            <a:pPr algn="ctr">
              <a:spcBef>
                <a:spcPct val="50000"/>
              </a:spcBef>
            </a:pPr>
            <a:r>
              <a:rPr lang="pt-BR" sz="4000" b="1">
                <a:solidFill>
                  <a:srgbClr val="000099"/>
                </a:solidFill>
              </a:rPr>
              <a:t>Micrometro</a:t>
            </a:r>
            <a:r>
              <a:rPr lang="pt-BR" sz="4000" b="1">
                <a:solidFill>
                  <a:srgbClr val="006666"/>
                </a:solidFill>
              </a:rPr>
              <a:t>;</a:t>
            </a:r>
          </a:p>
        </p:txBody>
      </p:sp>
      <p:sp>
        <p:nvSpPr>
          <p:cNvPr id="12294" name="Retângulo 8"/>
          <p:cNvSpPr>
            <a:spLocks noChangeArrowheads="1"/>
          </p:cNvSpPr>
          <p:nvPr/>
        </p:nvSpPr>
        <p:spPr bwMode="auto">
          <a:xfrm>
            <a:off x="2738196" y="5000636"/>
            <a:ext cx="3667607" cy="923330"/>
          </a:xfrm>
          <a:prstGeom prst="rect">
            <a:avLst/>
          </a:prstGeom>
          <a:noFill/>
          <a:ln w="9525">
            <a:noFill/>
            <a:miter lim="800000"/>
            <a:headEnd/>
            <a:tailEnd/>
          </a:ln>
        </p:spPr>
        <p:txBody>
          <a:bodyPr wrap="none">
            <a:spAutoFit/>
          </a:bodyPr>
          <a:lstStyle/>
          <a:p>
            <a:pPr algn="ctr">
              <a:spcBef>
                <a:spcPct val="50000"/>
              </a:spcBef>
            </a:pPr>
            <a:r>
              <a:rPr lang="pt-BR" sz="5400" b="1" dirty="0" smtClean="0">
                <a:solidFill>
                  <a:srgbClr val="FF0000"/>
                </a:solidFill>
              </a:rPr>
              <a:t>Nanômetro.</a:t>
            </a:r>
            <a:endParaRPr lang="pt-BR" sz="5400" b="1" dirty="0">
              <a:solidFill>
                <a:srgbClr val="FF0000"/>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p:cNvPicPr>
            <a:picLocks noGrp="1" noChangeAspect="1" noChangeArrowheads="1"/>
          </p:cNvPicPr>
          <p:nvPr>
            <p:ph idx="4294967295"/>
          </p:nvPr>
        </p:nvPicPr>
        <p:blipFill>
          <a:blip r:embed="rId2" cstate="print"/>
          <a:srcRect/>
          <a:stretch>
            <a:fillRect/>
          </a:stretch>
        </p:blipFill>
        <p:spPr>
          <a:xfrm>
            <a:off x="0" y="0"/>
            <a:ext cx="9144000" cy="6858000"/>
          </a:xfr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3606</TotalTime>
  <Words>2074</Words>
  <Application>Microsoft Office PowerPoint</Application>
  <PresentationFormat>Apresentação na tela (4:3)</PresentationFormat>
  <Paragraphs>164</Paragraphs>
  <Slides>60</Slides>
  <Notes>2</Notes>
  <HiddenSlides>0</HiddenSlides>
  <MMClips>0</MMClips>
  <ScaleCrop>false</ScaleCrop>
  <HeadingPairs>
    <vt:vector size="4" baseType="variant">
      <vt:variant>
        <vt:lpstr>Tema</vt:lpstr>
      </vt:variant>
      <vt:variant>
        <vt:i4>1</vt:i4>
      </vt:variant>
      <vt:variant>
        <vt:lpstr>Títulos de slides</vt:lpstr>
      </vt:variant>
      <vt:variant>
        <vt:i4>60</vt:i4>
      </vt:variant>
    </vt:vector>
  </HeadingPairs>
  <TitlesOfParts>
    <vt:vector size="61" baseType="lpstr">
      <vt:lpstr>Tema do Office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5521998533317</dc:creator>
  <cp:lastModifiedBy>5521998533317</cp:lastModifiedBy>
  <cp:revision>296</cp:revision>
  <dcterms:created xsi:type="dcterms:W3CDTF">2020-02-24T21:35:39Z</dcterms:created>
  <dcterms:modified xsi:type="dcterms:W3CDTF">2020-03-10T11:20:26Z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name="NXPowerLiteLastOptimized" pid="2">
    <vt:lpwstr>10981560</vt:lpwstr>
  </property>
  <property fmtid="{D5CDD505-2E9C-101B-9397-08002B2CF9AE}" name="NXPowerLiteSettings" pid="3">
    <vt:lpwstr>C7000400038000</vt:lpwstr>
  </property>
  <property fmtid="{D5CDD505-2E9C-101B-9397-08002B2CF9AE}" name="NXPowerLiteVersion" pid="4">
    <vt:lpwstr>S8.2.3</vt:lpwstr>
  </property>
</Properties>
</file>