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73" r:id="rId2"/>
    <p:sldId id="257" r:id="rId3"/>
    <p:sldId id="256" r:id="rId4"/>
    <p:sldId id="277" r:id="rId5"/>
    <p:sldId id="262" r:id="rId6"/>
    <p:sldId id="258" r:id="rId7"/>
    <p:sldId id="279" r:id="rId8"/>
    <p:sldId id="259" r:id="rId9"/>
    <p:sldId id="263" r:id="rId10"/>
    <p:sldId id="264" r:id="rId11"/>
    <p:sldId id="265" r:id="rId12"/>
    <p:sldId id="281" r:id="rId13"/>
    <p:sldId id="282" r:id="rId14"/>
    <p:sldId id="280" r:id="rId15"/>
    <p:sldId id="271" r:id="rId16"/>
    <p:sldId id="260" r:id="rId17"/>
    <p:sldId id="276" r:id="rId18"/>
    <p:sldId id="269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D5C"/>
    <a:srgbClr val="6D92A3"/>
    <a:srgbClr val="336699"/>
    <a:srgbClr val="008080"/>
    <a:srgbClr val="006666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99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53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62F0-3731-4921-B9EE-B654741B379A}" type="datetimeFigureOut">
              <a:rPr lang="pt-BR" smtClean="0"/>
              <a:t>25/01/2024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05EA7-C647-44F0-BD02-B546AAC357B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495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62F0-3731-4921-B9EE-B654741B379A}" type="datetimeFigureOut">
              <a:rPr lang="pt-BR" smtClean="0"/>
              <a:t>25/01/2024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05EA7-C647-44F0-BD02-B546AAC357B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7605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62F0-3731-4921-B9EE-B654741B379A}" type="datetimeFigureOut">
              <a:rPr lang="pt-BR" smtClean="0"/>
              <a:t>25/01/2024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05EA7-C647-44F0-BD02-B546AAC357B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1651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62F0-3731-4921-B9EE-B654741B379A}" type="datetimeFigureOut">
              <a:rPr lang="pt-BR" smtClean="0"/>
              <a:t>25/01/2024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05EA7-C647-44F0-BD02-B546AAC357B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641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62F0-3731-4921-B9EE-B654741B379A}" type="datetimeFigureOut">
              <a:rPr lang="pt-BR" smtClean="0"/>
              <a:t>25/01/2024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05EA7-C647-44F0-BD02-B546AAC357B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1556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62F0-3731-4921-B9EE-B654741B379A}" type="datetimeFigureOut">
              <a:rPr lang="pt-BR" smtClean="0"/>
              <a:t>25/01/2024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05EA7-C647-44F0-BD02-B546AAC357B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135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62F0-3731-4921-B9EE-B654741B379A}" type="datetimeFigureOut">
              <a:rPr lang="pt-BR" smtClean="0"/>
              <a:t>25/01/2024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05EA7-C647-44F0-BD02-B546AAC357B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371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62F0-3731-4921-B9EE-B654741B379A}" type="datetimeFigureOut">
              <a:rPr lang="pt-BR" smtClean="0"/>
              <a:t>25/01/2024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05EA7-C647-44F0-BD02-B546AAC357B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1613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62F0-3731-4921-B9EE-B654741B379A}" type="datetimeFigureOut">
              <a:rPr lang="pt-BR" smtClean="0"/>
              <a:t>25/01/2024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05EA7-C647-44F0-BD02-B546AAC357B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9710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62F0-3731-4921-B9EE-B654741B379A}" type="datetimeFigureOut">
              <a:rPr lang="pt-BR" smtClean="0"/>
              <a:t>25/01/2024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05EA7-C647-44F0-BD02-B546AAC357B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014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62F0-3731-4921-B9EE-B654741B379A}" type="datetimeFigureOut">
              <a:rPr lang="pt-BR" smtClean="0"/>
              <a:t>25/01/2024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05EA7-C647-44F0-BD02-B546AAC357B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6126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E62F0-3731-4921-B9EE-B654741B379A}" type="datetimeFigureOut">
              <a:rPr lang="pt-BR" smtClean="0"/>
              <a:t>25/01/2024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05EA7-C647-44F0-BD02-B546AAC357B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677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9A120BD-623B-F994-0FC6-CE6E8B48D1E7}"/>
              </a:ext>
            </a:extLst>
          </p:cNvPr>
          <p:cNvSpPr/>
          <p:nvPr/>
        </p:nvSpPr>
        <p:spPr>
          <a:xfrm>
            <a:off x="100186" y="726749"/>
            <a:ext cx="8929315" cy="5420306"/>
          </a:xfrm>
          <a:prstGeom prst="rect">
            <a:avLst/>
          </a:prstGeom>
          <a:solidFill>
            <a:srgbClr val="6D92A3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pic>
        <p:nvPicPr>
          <p:cNvPr id="2052" name="Picture 4" descr="CARA NOVA - Conselheiros escolhem nova logo para o CES/RJ">
            <a:extLst>
              <a:ext uri="{FF2B5EF4-FFF2-40B4-BE49-F238E27FC236}">
                <a16:creationId xmlns:a16="http://schemas.microsoft.com/office/drawing/2014/main" id="{8C0F5543-0327-7EBF-C91D-CACD899FB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30" y="1010611"/>
            <a:ext cx="7546534" cy="438931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6018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68E6B71E-0E90-3E65-6A7B-3430CC1CD227}"/>
              </a:ext>
            </a:extLst>
          </p:cNvPr>
          <p:cNvSpPr/>
          <p:nvPr/>
        </p:nvSpPr>
        <p:spPr>
          <a:xfrm>
            <a:off x="-15733" y="845910"/>
            <a:ext cx="9144000" cy="5399442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CC110DF-3FD0-D51F-6D69-9E40D4C6070C}"/>
              </a:ext>
            </a:extLst>
          </p:cNvPr>
          <p:cNvSpPr txBox="1"/>
          <p:nvPr/>
        </p:nvSpPr>
        <p:spPr>
          <a:xfrm>
            <a:off x="207458" y="2043637"/>
            <a:ext cx="8298187" cy="4139595"/>
          </a:xfrm>
          <a:prstGeom prst="rect">
            <a:avLst/>
          </a:prstGeom>
          <a:noFill/>
          <a:ln w="38100">
            <a:noFill/>
          </a:ln>
          <a:effectLst/>
        </p:spPr>
        <p:txBody>
          <a:bodyPr wrap="square">
            <a:spAutoFit/>
          </a:bodyPr>
          <a:lstStyle/>
          <a:p>
            <a:pPr marL="257175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kern="100" dirty="0" smtClean="0">
                <a:solidFill>
                  <a:srgbClr val="275D5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Com </a:t>
            </a:r>
            <a:r>
              <a:rPr lang="pt-BR" sz="2000" kern="100" dirty="0">
                <a:solidFill>
                  <a:srgbClr val="275D5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as parcerias CES-RJ/ComEP-CS e FIOCRUZ, MS, CNS-CEAP, CISTT, espera-se que os conselheiras/os regionais qualificados, tornem-se </a:t>
            </a:r>
            <a:r>
              <a:rPr lang="pt-BR" sz="2000" kern="100" dirty="0">
                <a:solidFill>
                  <a:srgbClr val="275D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MULTIPLICADORES</a:t>
            </a:r>
            <a:r>
              <a:rPr lang="pt-BR" sz="2000" kern="100" dirty="0">
                <a:solidFill>
                  <a:srgbClr val="275D5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257175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kern="100" dirty="0">
                <a:ea typeface="Calibri" panose="020F0502020204030204" pitchFamily="34" charset="0"/>
                <a:cs typeface="Arial" panose="020B0604020202020204" pitchFamily="34" charset="0"/>
              </a:rPr>
              <a:t>Promover reuniões entre </a:t>
            </a:r>
            <a:r>
              <a:rPr lang="pt-BR" sz="2000" kern="100" dirty="0" smtClean="0">
                <a:ea typeface="Calibri" panose="020F0502020204030204" pitchFamily="34" charset="0"/>
                <a:cs typeface="Arial" panose="020B0604020202020204" pitchFamily="34" charset="0"/>
              </a:rPr>
              <a:t>Multiplicadoras/es municipais </a:t>
            </a:r>
            <a:r>
              <a:rPr lang="pt-BR" sz="2000" kern="100" dirty="0">
                <a:ea typeface="Calibri" panose="020F0502020204030204" pitchFamily="34" charset="0"/>
                <a:cs typeface="Arial" panose="020B0604020202020204" pitchFamily="34" charset="0"/>
              </a:rPr>
              <a:t>em sua </a:t>
            </a:r>
            <a:r>
              <a:rPr lang="pt-BR" sz="2000" kern="100" dirty="0" smtClean="0">
                <a:ea typeface="Calibri" panose="020F0502020204030204" pitchFamily="34" charset="0"/>
                <a:cs typeface="Arial" panose="020B0604020202020204" pitchFamily="34" charset="0"/>
              </a:rPr>
              <a:t>região, </a:t>
            </a:r>
            <a:r>
              <a:rPr lang="pt-BR" sz="2000" kern="100" dirty="0">
                <a:ea typeface="Calibri" panose="020F0502020204030204" pitchFamily="34" charset="0"/>
                <a:cs typeface="Arial" panose="020B0604020202020204" pitchFamily="34" charset="0"/>
              </a:rPr>
              <a:t>para compor espaço continuado de Educação Permanente;</a:t>
            </a:r>
          </a:p>
          <a:p>
            <a:pPr marL="257175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kern="100" dirty="0">
                <a:solidFill>
                  <a:srgbClr val="275D5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Levantar pautas pertinentes a </a:t>
            </a:r>
            <a:r>
              <a:rPr lang="pt-BR" sz="2000" kern="100" dirty="0" smtClean="0">
                <a:solidFill>
                  <a:srgbClr val="275D5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cada </a:t>
            </a:r>
            <a:r>
              <a:rPr lang="pt-BR" sz="2000" kern="100" dirty="0">
                <a:solidFill>
                  <a:srgbClr val="275D5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realidade territorial;</a:t>
            </a:r>
          </a:p>
          <a:p>
            <a:pPr marL="257175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kern="100" dirty="0">
                <a:ea typeface="Calibri" panose="020F0502020204030204" pitchFamily="34" charset="0"/>
                <a:cs typeface="Arial" panose="020B0604020202020204" pitchFamily="34" charset="0"/>
              </a:rPr>
              <a:t>Contar com o apoio  do ComEP-CS no acesso a Formação Continuada, buscando qualificar a compreensão dos </a:t>
            </a:r>
            <a:r>
              <a:rPr lang="pt-BR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PROBLEMAS</a:t>
            </a:r>
            <a:r>
              <a:rPr lang="pt-BR" sz="2000" kern="100" dirty="0" smtClean="0">
                <a:ea typeface="Calibri" panose="020F0502020204030204" pitchFamily="34" charset="0"/>
                <a:cs typeface="Arial" panose="020B0604020202020204" pitchFamily="34" charset="0"/>
              </a:rPr>
              <a:t> levantados</a:t>
            </a:r>
            <a:r>
              <a:rPr lang="pt-BR" sz="2000" kern="100" dirty="0">
                <a:ea typeface="Calibri" panose="020F0502020204030204" pitchFamily="34" charset="0"/>
                <a:cs typeface="Arial" panose="020B0604020202020204" pitchFamily="34" charset="0"/>
              </a:rPr>
              <a:t>, fortalecendo as ações </a:t>
            </a:r>
            <a:r>
              <a:rPr lang="pt-BR" sz="2000" kern="100" dirty="0" smtClean="0">
                <a:ea typeface="Calibri" panose="020F0502020204030204" pitchFamily="34" charset="0"/>
                <a:cs typeface="Arial" panose="020B0604020202020204" pitchFamily="34" charset="0"/>
              </a:rPr>
              <a:t>realizadas na região;</a:t>
            </a:r>
          </a:p>
          <a:p>
            <a:pPr marL="257175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kern="100" dirty="0" smtClean="0">
                <a:solidFill>
                  <a:srgbClr val="00808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Acompanhar as ações em realização através de relatos na reunião do ComEP-CS Ampliado;</a:t>
            </a:r>
          </a:p>
          <a:p>
            <a:pPr marL="257175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kern="100" dirty="0" smtClean="0">
                <a:ea typeface="Calibri" panose="020F0502020204030204" pitchFamily="34" charset="0"/>
                <a:cs typeface="Arial" panose="020B0604020202020204" pitchFamily="34" charset="0"/>
              </a:rPr>
              <a:t>Compor processo de avaliação das ações realizadas.</a:t>
            </a:r>
            <a:endParaRPr lang="pt-BR" sz="2000" kern="1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896B63B-F0C6-AED5-6603-B9DB8B93114C}"/>
              </a:ext>
            </a:extLst>
          </p:cNvPr>
          <p:cNvSpPr txBox="1"/>
          <p:nvPr/>
        </p:nvSpPr>
        <p:spPr>
          <a:xfrm>
            <a:off x="1527724" y="1137204"/>
            <a:ext cx="5882366" cy="738664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>
            <a:spAutoFit/>
          </a:bodyPr>
          <a:lstStyle/>
          <a:p>
            <a:r>
              <a:rPr lang="pt-BR" sz="2200" kern="100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3.3- MOVIMENTO DE EXPANSÃO</a:t>
            </a:r>
          </a:p>
          <a:p>
            <a:r>
              <a:rPr lang="pt-BR" sz="2000" kern="100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Espaço de Educação Permanente Regionalizados</a:t>
            </a:r>
            <a:endParaRPr lang="pt-BR" sz="2000" dirty="0">
              <a:solidFill>
                <a:srgbClr val="008080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A132EF5-10CB-4B85-5106-1E4BF07780C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808" y="1002983"/>
            <a:ext cx="866329" cy="866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917DA30-8086-C014-6046-11FF2E6A1B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86" y="1002983"/>
            <a:ext cx="1029420" cy="1029420"/>
          </a:xfrm>
          <a:prstGeom prst="rect">
            <a:avLst/>
          </a:prstGeom>
          <a:solidFill>
            <a:srgbClr val="6D92A3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3954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EF0DB7DC-EE2C-3B56-9CA3-E42EEC79F907}"/>
              </a:ext>
            </a:extLst>
          </p:cNvPr>
          <p:cNvSpPr/>
          <p:nvPr/>
        </p:nvSpPr>
        <p:spPr>
          <a:xfrm>
            <a:off x="-9525" y="912114"/>
            <a:ext cx="9144000" cy="5497312"/>
          </a:xfrm>
          <a:prstGeom prst="rect">
            <a:avLst/>
          </a:prstGeom>
          <a:ln w="57150">
            <a:solidFill>
              <a:srgbClr val="6D92A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175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065009D-6E09-4080-F8B3-1F59B8CB550D}"/>
              </a:ext>
            </a:extLst>
          </p:cNvPr>
          <p:cNvSpPr txBox="1"/>
          <p:nvPr/>
        </p:nvSpPr>
        <p:spPr>
          <a:xfrm>
            <a:off x="100774" y="3223164"/>
            <a:ext cx="8586027" cy="2985433"/>
          </a:xfrm>
          <a:prstGeom prst="rect">
            <a:avLst/>
          </a:prstGeom>
          <a:noFill/>
          <a:ln w="57150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1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pt-BR" sz="217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ATIVIDADE </a:t>
            </a:r>
            <a:r>
              <a:rPr lang="pt-BR" sz="217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PROGRAMADAS</a:t>
            </a:r>
            <a:r>
              <a:rPr lang="pt-BR" sz="2175" dirty="0">
                <a:solidFill>
                  <a:srgbClr val="6D92A3"/>
                </a:solidFill>
              </a:rPr>
              <a:t>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2175" dirty="0">
                <a:solidFill>
                  <a:srgbClr val="275D5C"/>
                </a:solidFill>
                <a:latin typeface="+mj-lt"/>
              </a:rPr>
              <a:t>Participar junto com a presidente do CES-RJ, do evento de abertura do curso;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2175" dirty="0">
                <a:solidFill>
                  <a:srgbClr val="275D5C"/>
                </a:solidFill>
                <a:latin typeface="+mj-lt"/>
              </a:rPr>
              <a:t>Acompanhar algumas aulas;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2175" dirty="0">
                <a:solidFill>
                  <a:srgbClr val="275D5C"/>
                </a:solidFill>
                <a:latin typeface="+mj-lt"/>
              </a:rPr>
              <a:t>Convidar os conselheiras/os para se incluírem no grupo do ComEP-Ampliado com vista a levar para a prática os conhecimentos trabalhados no curso, para qualificar os processo de trabalho de controle </a:t>
            </a:r>
            <a:r>
              <a:rPr lang="pt-BR" sz="2175" dirty="0" smtClean="0">
                <a:solidFill>
                  <a:srgbClr val="275D5C"/>
                </a:solidFill>
                <a:latin typeface="+mj-lt"/>
              </a:rPr>
              <a:t>social do SUS.</a:t>
            </a:r>
          </a:p>
          <a:p>
            <a:endParaRPr lang="pt-BR" sz="1000" dirty="0">
              <a:solidFill>
                <a:srgbClr val="6D92A3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45F241D-0F32-2C36-0723-0B47DB9565D7}"/>
              </a:ext>
            </a:extLst>
          </p:cNvPr>
          <p:cNvSpPr txBox="1"/>
          <p:nvPr/>
        </p:nvSpPr>
        <p:spPr>
          <a:xfrm>
            <a:off x="1741867" y="1105837"/>
            <a:ext cx="6944934" cy="1923604"/>
          </a:xfrm>
          <a:prstGeom prst="rect">
            <a:avLst/>
          </a:prstGeom>
          <a:noFill/>
          <a:ln w="38100"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pt-BR" sz="3200" b="1" dirty="0">
                <a:solidFill>
                  <a:srgbClr val="6D92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FIOCRUZ</a:t>
            </a:r>
            <a:r>
              <a:rPr lang="pt-BR" sz="2000" b="1" dirty="0">
                <a:solidFill>
                  <a:srgbClr val="6D92A3"/>
                </a:solidFill>
              </a:rPr>
              <a:t> </a:t>
            </a:r>
            <a:r>
              <a:rPr lang="pt-BR" sz="2000" b="1" dirty="0">
                <a:solidFill>
                  <a:srgbClr val="6D92A3"/>
                </a:solidFill>
                <a:latin typeface="+mj-lt"/>
              </a:rPr>
              <a:t>– </a:t>
            </a:r>
            <a:r>
              <a:rPr lang="pt-BR" sz="2000" dirty="0">
                <a:latin typeface="+mj-lt"/>
              </a:rPr>
              <a:t>Curso de qualificação de conselheiras/os municipais e Estadual, para o controle Social para a defesa do serviço de saúde de qualidade e fortalecimento do Sistema Único de Saúde – SUS – 120 conselheiras aprovados na seleção e inscritos no curso que </a:t>
            </a:r>
            <a:r>
              <a:rPr lang="pt-BR" sz="2000" dirty="0" smtClean="0">
                <a:latin typeface="+mj-lt"/>
              </a:rPr>
              <a:t>iniciou no </a:t>
            </a:r>
            <a:r>
              <a:rPr lang="pt-BR" sz="2000" dirty="0">
                <a:latin typeface="+mj-lt"/>
              </a:rPr>
              <a:t>mês de setembro de </a:t>
            </a:r>
            <a:r>
              <a:rPr lang="pt-BR" sz="2000" dirty="0" smtClean="0">
                <a:latin typeface="+mj-lt"/>
              </a:rPr>
              <a:t>2023</a:t>
            </a:r>
            <a:r>
              <a:rPr lang="pt-BR" sz="2000" dirty="0">
                <a:latin typeface="+mj-lt"/>
              </a:rPr>
              <a:t>.</a:t>
            </a:r>
            <a:endParaRPr lang="pt-BR" sz="2000" dirty="0" smtClean="0">
              <a:latin typeface="+mj-lt"/>
            </a:endParaRPr>
          </a:p>
          <a:p>
            <a:pPr algn="just"/>
            <a:endParaRPr lang="pt-BR" sz="700" b="1" dirty="0">
              <a:solidFill>
                <a:srgbClr val="6D92A3"/>
              </a:solidFill>
              <a:latin typeface="+mj-lt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4311CDD-5F1C-DC5E-987B-6EE96DE741F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" y="1269739"/>
            <a:ext cx="1355915" cy="135591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7548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264AE83-BE9E-6FA8-4172-39094FAE235F}"/>
              </a:ext>
            </a:extLst>
          </p:cNvPr>
          <p:cNvSpPr txBox="1"/>
          <p:nvPr/>
        </p:nvSpPr>
        <p:spPr>
          <a:xfrm>
            <a:off x="0" y="3974122"/>
            <a:ext cx="9144000" cy="3000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pt-BR" sz="135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439E199-EF57-76AC-E945-504F45A3E65E}"/>
              </a:ext>
            </a:extLst>
          </p:cNvPr>
          <p:cNvSpPr/>
          <p:nvPr/>
        </p:nvSpPr>
        <p:spPr>
          <a:xfrm>
            <a:off x="0" y="741871"/>
            <a:ext cx="9144000" cy="5745193"/>
          </a:xfrm>
          <a:prstGeom prst="rect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8640AA-73B6-28A8-0203-162D738E01A7}"/>
              </a:ext>
            </a:extLst>
          </p:cNvPr>
          <p:cNvSpPr txBox="1"/>
          <p:nvPr/>
        </p:nvSpPr>
        <p:spPr>
          <a:xfrm>
            <a:off x="4181712" y="1095384"/>
            <a:ext cx="4796241" cy="1123384"/>
          </a:xfrm>
          <a:prstGeom prst="rect">
            <a:avLst/>
          </a:prstGeom>
          <a:solidFill>
            <a:srgbClr val="6D92A3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CNS-CEAP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  <a:r>
              <a:rPr lang="pt-BR" sz="1950" dirty="0">
                <a:solidFill>
                  <a:schemeClr val="bg1"/>
                </a:solidFill>
              </a:rPr>
              <a:t>– projeto </a:t>
            </a:r>
            <a:r>
              <a:rPr lang="pt-BR" sz="1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PARTICIPA+</a:t>
            </a:r>
            <a:r>
              <a:rPr lang="pt-BR" sz="1950" dirty="0">
                <a:solidFill>
                  <a:schemeClr val="bg1"/>
                </a:solidFill>
              </a:rPr>
              <a:t> </a:t>
            </a:r>
            <a:r>
              <a:rPr lang="pt-BR" sz="1950" dirty="0" smtClean="0">
                <a:solidFill>
                  <a:schemeClr val="bg1"/>
                </a:solidFill>
              </a:rPr>
              <a:t>ocorreu conforme especificado nos </a:t>
            </a:r>
            <a:r>
              <a:rPr lang="pt-BR" sz="1950" dirty="0" err="1" smtClean="0">
                <a:solidFill>
                  <a:schemeClr val="bg1"/>
                </a:solidFill>
              </a:rPr>
              <a:t>cards</a:t>
            </a:r>
            <a:r>
              <a:rPr lang="pt-BR" sz="1950" dirty="0" smtClean="0">
                <a:solidFill>
                  <a:schemeClr val="bg1"/>
                </a:solidFill>
              </a:rPr>
              <a:t> abaixo, seguindo da programação.</a:t>
            </a:r>
            <a:endParaRPr lang="pt-BR" sz="1950" dirty="0">
              <a:solidFill>
                <a:schemeClr val="bg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A8B92B0-5976-7B77-AC17-A9A53FA1ACF8}"/>
              </a:ext>
            </a:extLst>
          </p:cNvPr>
          <p:cNvSpPr txBox="1"/>
          <p:nvPr/>
        </p:nvSpPr>
        <p:spPr>
          <a:xfrm>
            <a:off x="217910" y="1190577"/>
            <a:ext cx="3285295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</a:t>
            </a:r>
            <a:r>
              <a:rPr lang="pt-B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pt-BR" sz="44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sz="4400" dirty="0"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16;p6">
            <a:extLst>
              <a:ext uri="{FF2B5EF4-FFF2-40B4-BE49-F238E27FC236}">
                <a16:creationId xmlns:a16="http://schemas.microsoft.com/office/drawing/2014/main" id="{2036937F-1A5E-1A91-A4BE-F8D63F3518C6}"/>
              </a:ext>
            </a:extLst>
          </p:cNvPr>
          <p:cNvSpPr txBox="1">
            <a:spLocks/>
          </p:cNvSpPr>
          <p:nvPr/>
        </p:nvSpPr>
        <p:spPr>
          <a:xfrm>
            <a:off x="303049" y="2291798"/>
            <a:ext cx="8674904" cy="1997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pt-BR" sz="24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PROPOSTA </a:t>
            </a:r>
            <a:endParaRPr lang="pt-BR" sz="2400" dirty="0" smtClean="0"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/>
              <a:cs typeface="Calibri"/>
              <a:sym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7030A0"/>
              </a:buClr>
              <a:buSzPts val="2800"/>
            </a:pP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Curso de Formação de Formadores/as para 81 participantes – todos os estados;</a:t>
            </a:r>
            <a:endParaRPr lang="pt-BR" sz="2000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7030A0"/>
              </a:buClr>
              <a:buSzPts val="2800"/>
            </a:pP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Realização 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de 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3 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Oficinas de 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Formação, 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para 28 conselheiros/as cada, totalizando 84 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Multiplicadores (?); </a:t>
            </a:r>
            <a:endParaRPr lang="pt-BR" sz="20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7030A0"/>
              </a:buClr>
              <a:buSzPts val="2800"/>
            </a:pPr>
            <a:r>
              <a:rPr lang="pt-BR" sz="2000" dirty="0">
                <a:solidFill>
                  <a:schemeClr val="accent5">
                    <a:lumMod val="5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Realização  de Rodas de Conversa 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Temáticas;</a:t>
            </a:r>
            <a:endParaRPr lang="pt-BR" sz="20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7030A0"/>
              </a:buClr>
              <a:buSzPts val="2800"/>
            </a:pPr>
            <a:r>
              <a:rPr lang="pt-BR" sz="2000" dirty="0">
                <a:solidFill>
                  <a:schemeClr val="accent5">
                    <a:lumMod val="5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Ações do Grupo de 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Pesquisa.</a:t>
            </a:r>
            <a:endParaRPr lang="pt-BR" sz="20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DC0D558-A904-4580-0D70-86C64DAD3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49" y="4605984"/>
            <a:ext cx="1682324" cy="168232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B76AACC-7405-0490-49C7-93FBB7B4F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802" y="4605984"/>
            <a:ext cx="6915152" cy="1690072"/>
          </a:xfrm>
          <a:prstGeom prst="rect">
            <a:avLst/>
          </a:prstGeom>
          <a:solidFill>
            <a:srgbClr val="00808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9" name="CaixaDeTexto 8"/>
          <p:cNvSpPr txBox="1"/>
          <p:nvPr/>
        </p:nvSpPr>
        <p:spPr>
          <a:xfrm>
            <a:off x="303049" y="990820"/>
            <a:ext cx="144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</a:t>
            </a:r>
            <a:endParaRPr lang="pt-BR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456584" y="1650656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744772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4439E199-EF57-76AC-E945-504F45A3E65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57150">
            <a:solidFill>
              <a:srgbClr val="6D92A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sz="11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23" y="221226"/>
            <a:ext cx="8911086" cy="653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92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439E199-EF57-76AC-E945-504F45A3E65E}"/>
              </a:ext>
            </a:extLst>
          </p:cNvPr>
          <p:cNvSpPr/>
          <p:nvPr/>
        </p:nvSpPr>
        <p:spPr>
          <a:xfrm>
            <a:off x="0" y="472110"/>
            <a:ext cx="9144000" cy="6031035"/>
          </a:xfrm>
          <a:prstGeom prst="rect">
            <a:avLst/>
          </a:prstGeom>
          <a:solidFill>
            <a:schemeClr val="bg1"/>
          </a:solidFill>
          <a:ln w="57150">
            <a:solidFill>
              <a:srgbClr val="6D92A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sz="11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732933"/>
              </p:ext>
            </p:extLst>
          </p:nvPr>
        </p:nvGraphicFramePr>
        <p:xfrm>
          <a:off x="4011277" y="1013137"/>
          <a:ext cx="5020574" cy="54677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485">
                  <a:extLst>
                    <a:ext uri="{9D8B030D-6E8A-4147-A177-3AD203B41FA5}">
                      <a16:colId xmlns:a16="http://schemas.microsoft.com/office/drawing/2014/main" val="2583868787"/>
                    </a:ext>
                  </a:extLst>
                </a:gridCol>
                <a:gridCol w="983412">
                  <a:extLst>
                    <a:ext uri="{9D8B030D-6E8A-4147-A177-3AD203B41FA5}">
                      <a16:colId xmlns:a16="http://schemas.microsoft.com/office/drawing/2014/main" val="2643361536"/>
                    </a:ext>
                  </a:extLst>
                </a:gridCol>
                <a:gridCol w="1285335">
                  <a:extLst>
                    <a:ext uri="{9D8B030D-6E8A-4147-A177-3AD203B41FA5}">
                      <a16:colId xmlns:a16="http://schemas.microsoft.com/office/drawing/2014/main" val="3627954744"/>
                    </a:ext>
                  </a:extLst>
                </a:gridCol>
                <a:gridCol w="1354342">
                  <a:extLst>
                    <a:ext uri="{9D8B030D-6E8A-4147-A177-3AD203B41FA5}">
                      <a16:colId xmlns:a16="http://schemas.microsoft.com/office/drawing/2014/main" val="3410439236"/>
                    </a:ext>
                  </a:extLst>
                </a:gridCol>
              </a:tblGrid>
              <a:tr h="1862035">
                <a:tc gridSpan="4">
                  <a:txBody>
                    <a:bodyPr/>
                    <a:lstStyle/>
                    <a:p>
                      <a:pPr marL="13335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2800"/>
                        <a:buNone/>
                      </a:pPr>
                      <a:r>
                        <a:rPr lang="pt-BR" sz="20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Proposta do Projeto </a:t>
                      </a:r>
                      <a:r>
                        <a:rPr lang="pt-BR" sz="20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PARTICIPA+ </a:t>
                      </a:r>
                      <a:r>
                        <a:rPr lang="pt-BR" sz="20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  <a:endParaRPr lang="pt-BR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spcBef>
                          <a:spcPts val="0"/>
                        </a:spcBef>
                        <a:buClr>
                          <a:srgbClr val="7030A0"/>
                        </a:buClr>
                        <a:buSzPts val="2800"/>
                        <a:buFont typeface="Arial" panose="020B0604020202020204" pitchFamily="34" charset="0"/>
                        <a:buChar char="•"/>
                      </a:pPr>
                      <a:r>
                        <a:rPr lang="pt-BR" sz="1200" b="1" kern="1200" dirty="0" smtClean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Realização de  4 Oficinas de Educação Permanente para 40 conselheiros/as cada, totalizando 160 novos MULTIPLICADORES no Estado do RJ; </a:t>
                      </a:r>
                      <a:endParaRPr lang="pt-BR" sz="1200" b="1" kern="1200" dirty="0" smtClean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spcBef>
                          <a:spcPts val="0"/>
                        </a:spcBef>
                        <a:buClr>
                          <a:srgbClr val="7030A0"/>
                        </a:buClr>
                        <a:buSzPts val="2800"/>
                        <a:buFont typeface="Arial" panose="020B0604020202020204" pitchFamily="34" charset="0"/>
                        <a:buChar char="•"/>
                      </a:pPr>
                      <a:r>
                        <a:rPr lang="pt-BR" sz="1200" b="1" kern="1200" dirty="0" smtClean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Realização  de Rodas de Conversa Temáticas;</a:t>
                      </a:r>
                      <a:endParaRPr lang="pt-BR" sz="1200" b="1" kern="1200" dirty="0" smtClean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spcBef>
                          <a:spcPts val="0"/>
                        </a:spcBef>
                        <a:buClr>
                          <a:srgbClr val="7030A0"/>
                        </a:buClr>
                        <a:buSzPts val="2800"/>
                        <a:buFont typeface="Arial" panose="020B0604020202020204" pitchFamily="34" charset="0"/>
                        <a:buChar char="•"/>
                      </a:pPr>
                      <a:r>
                        <a:rPr lang="pt-BR" sz="1200" b="1" kern="1200" dirty="0" smtClean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Ações do Grupo de Pesquisa.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800" dirty="0" smtClean="0">
                        <a:effectLst/>
                      </a:endParaRPr>
                    </a:p>
                  </a:txBody>
                  <a:tcPr marL="68580" marR="68580" marT="0" marB="0">
                    <a:solidFill>
                      <a:srgbClr val="6D92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479001"/>
                  </a:ext>
                </a:extLst>
              </a:tr>
              <a:tr h="6415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REGIÃO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MUNÍCIPIOS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rgbClr val="FFFF00"/>
                          </a:solidFill>
                          <a:effectLst/>
                        </a:rPr>
                        <a:t>OFICINA </a:t>
                      </a:r>
                      <a:r>
                        <a:rPr lang="pt-BR" sz="1200" dirty="0">
                          <a:solidFill>
                            <a:srgbClr val="FFFF00"/>
                          </a:solidFill>
                          <a:effectLst/>
                        </a:rPr>
                        <a:t>VIRTUAL</a:t>
                      </a:r>
                      <a:endParaRPr lang="pt-BR" sz="1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</a:rPr>
                        <a:t>OFICINA </a:t>
                      </a: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PRESENCIAL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383483"/>
                  </a:ext>
                </a:extLst>
              </a:tr>
              <a:tr h="7350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METROPOLITNA II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(Metro I e Baixada Litorânea)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D92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chemeClr val="tx1"/>
                          </a:solidFill>
                          <a:effectLst/>
                        </a:rPr>
                        <a:t>Niterói</a:t>
                      </a:r>
                    </a:p>
                  </a:txBody>
                  <a:tcPr marL="68580" marR="68580" marT="0" marB="0">
                    <a:solidFill>
                      <a:srgbClr val="6D92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rgbClr val="FFFF00"/>
                          </a:solidFill>
                          <a:effectLst/>
                        </a:rPr>
                        <a:t>25/03</a:t>
                      </a:r>
                      <a:endParaRPr lang="pt-BR" sz="1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D92A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</a:rPr>
                        <a:t>08</a:t>
                      </a:r>
                      <a:r>
                        <a:rPr lang="pt-BR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 e </a:t>
                      </a:r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</a:rPr>
                        <a:t>09/04/2024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D92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804015"/>
                  </a:ext>
                </a:extLst>
              </a:tr>
              <a:tr h="6415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CENTRO SUL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(Médio </a:t>
                      </a:r>
                      <a:r>
                        <a:rPr lang="pt-BR" sz="1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Paraíba)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D92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effectLst/>
                        </a:rPr>
                        <a:t>Vassouras</a:t>
                      </a: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D92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rgbClr val="FFFF00"/>
                          </a:solidFill>
                          <a:effectLst/>
                        </a:rPr>
                        <a:t>02/04</a:t>
                      </a:r>
                      <a:endParaRPr lang="pt-BR" sz="1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D92A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r>
                        <a:rPr lang="pt-BR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 e </a:t>
                      </a:r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</a:rPr>
                        <a:t>17/05/2024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D92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23275"/>
                  </a:ext>
                </a:extLst>
              </a:tr>
              <a:tr h="6415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NORTE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BR" sz="1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Serrana e Baixada Litorânea)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D92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effectLst/>
                        </a:rPr>
                        <a:t>Macaé</a:t>
                      </a: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D92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rgbClr val="FFFF00"/>
                          </a:solidFill>
                          <a:effectLst/>
                        </a:rPr>
                        <a:t>10/04</a:t>
                      </a:r>
                      <a:endParaRPr lang="pt-BR" sz="1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D92A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</a:rPr>
                        <a:t>24</a:t>
                      </a:r>
                      <a:r>
                        <a:rPr lang="pt-BR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 e </a:t>
                      </a:r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</a:rPr>
                        <a:t>25/04/2024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D92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29336"/>
                  </a:ext>
                </a:extLst>
              </a:tr>
              <a:tr h="7350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NORTE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(Noroeste)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D92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effectLst/>
                        </a:rPr>
                        <a:t>Campos</a:t>
                      </a:r>
                      <a:r>
                        <a:rPr lang="pt-BR" sz="1200" b="1" baseline="0" dirty="0" smtClean="0">
                          <a:effectLst/>
                        </a:rPr>
                        <a:t> dos Goytacazes</a:t>
                      </a:r>
                      <a:endParaRPr lang="pt-BR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D92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rgbClr val="FFFF00"/>
                          </a:solidFill>
                          <a:effectLst/>
                        </a:rPr>
                        <a:t>26/04</a:t>
                      </a:r>
                      <a:endParaRPr lang="pt-BR" sz="1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D92A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</a:rPr>
                        <a:t>02</a:t>
                      </a:r>
                      <a:r>
                        <a:rPr lang="pt-BR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 e </a:t>
                      </a:r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</a:rPr>
                        <a:t>03/05/2024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D92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968676"/>
                  </a:ext>
                </a:extLst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8" y="585425"/>
            <a:ext cx="3821501" cy="585850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68640AA-73B6-28A8-0203-162D738E01A7}"/>
              </a:ext>
            </a:extLst>
          </p:cNvPr>
          <p:cNvSpPr txBox="1"/>
          <p:nvPr/>
        </p:nvSpPr>
        <p:spPr>
          <a:xfrm>
            <a:off x="5244859" y="472110"/>
            <a:ext cx="2398143" cy="707886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CNS-</a:t>
            </a:r>
            <a: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CEAP</a:t>
            </a:r>
            <a:endParaRPr lang="pt-BR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24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0D1AF53A-E943-67CD-37FE-7123DA08D152}"/>
              </a:ext>
            </a:extLst>
          </p:cNvPr>
          <p:cNvSpPr/>
          <p:nvPr/>
        </p:nvSpPr>
        <p:spPr>
          <a:xfrm>
            <a:off x="-2" y="655609"/>
            <a:ext cx="9144000" cy="5865962"/>
          </a:xfrm>
          <a:prstGeom prst="rect">
            <a:avLst/>
          </a:prstGeom>
          <a:noFill/>
          <a:ln w="57150">
            <a:solidFill>
              <a:srgbClr val="6D92A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175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F6962FD-7AA2-8889-9157-E570C359D291}"/>
              </a:ext>
            </a:extLst>
          </p:cNvPr>
          <p:cNvSpPr txBox="1"/>
          <p:nvPr/>
        </p:nvSpPr>
        <p:spPr>
          <a:xfrm>
            <a:off x="132585" y="2212086"/>
            <a:ext cx="8623226" cy="266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i="0" dirty="0">
                <a:solidFill>
                  <a:srgbClr val="000000"/>
                </a:solidFill>
                <a:effectLst/>
              </a:rPr>
              <a:t>A CISTT -  </a:t>
            </a:r>
            <a:r>
              <a:rPr lang="pt-BR" sz="20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Comissão Intersetorial de Saúde do Trabalhador e da Trabalhadora </a:t>
            </a:r>
            <a:r>
              <a:rPr lang="pt-BR" sz="2000" i="0" dirty="0">
                <a:solidFill>
                  <a:srgbClr val="000000"/>
                </a:solidFill>
                <a:effectLst/>
              </a:rPr>
              <a:t>- criada em 1990, junto à Lei nº 8.080/1990, que regulamenta o SUS... É papel dessa comissão participar da construção das ações do </a:t>
            </a:r>
            <a:r>
              <a:rPr lang="pt-BR" sz="2000" i="0" dirty="0">
                <a:solidFill>
                  <a:srgbClr val="6D92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Centros de Referência em Saúde do Trabalhador </a:t>
            </a:r>
            <a:r>
              <a:rPr lang="pt-BR" sz="2000" i="0" dirty="0">
                <a:solidFill>
                  <a:srgbClr val="000000"/>
                </a:solidFill>
                <a:effectLst/>
              </a:rPr>
              <a:t>(</a:t>
            </a:r>
            <a:r>
              <a:rPr lang="pt-BR" sz="2000" i="0" dirty="0" err="1">
                <a:solidFill>
                  <a:srgbClr val="000000"/>
                </a:solidFill>
                <a:effectLst/>
              </a:rPr>
              <a:t>Cerest</a:t>
            </a:r>
            <a:r>
              <a:rPr lang="pt-BR" sz="2000" i="0" dirty="0" smtClean="0">
                <a:solidFill>
                  <a:srgbClr val="000000"/>
                </a:solidFill>
                <a:effectLst/>
              </a:rPr>
              <a:t>)...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000000"/>
                </a:solidFill>
              </a:rPr>
              <a:t>Envolvendo t</a:t>
            </a:r>
            <a:r>
              <a:rPr lang="pt-BR" sz="2000" i="0" dirty="0" smtClean="0">
                <a:solidFill>
                  <a:srgbClr val="000000"/>
                </a:solidFill>
                <a:effectLst/>
              </a:rPr>
              <a:t>odas </a:t>
            </a:r>
            <a:r>
              <a:rPr lang="pt-BR" sz="2000" i="0" dirty="0">
                <a:solidFill>
                  <a:srgbClr val="000000"/>
                </a:solidFill>
                <a:effectLst/>
              </a:rPr>
              <a:t>as pessoas que trabalham no país, em zona urbana ou rural..., aposentado(a), desempregado(a), com vínculo público, privado, temporário... são sujeitos ao acompanhamento da CISTT e da Política Nacional de Saúde do Trabalhador e da Trabalhadora (PNSTT</a:t>
            </a:r>
            <a:r>
              <a:rPr lang="pt-BR" sz="2000" i="0" dirty="0" smtClean="0">
                <a:solidFill>
                  <a:srgbClr val="000000"/>
                </a:solidFill>
                <a:effectLst/>
              </a:rPr>
              <a:t>)...</a:t>
            </a:r>
            <a:endParaRPr lang="pt-BR" sz="2000" i="0" dirty="0">
              <a:solidFill>
                <a:srgbClr val="000000"/>
              </a:solidFill>
              <a:effectLst/>
            </a:endParaRPr>
          </a:p>
          <a:p>
            <a:pPr algn="just"/>
            <a:endParaRPr lang="pt-BR" sz="70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341C72E-18A3-4B85-9079-3078C03E7E1D}"/>
              </a:ext>
            </a:extLst>
          </p:cNvPr>
          <p:cNvSpPr txBox="1"/>
          <p:nvPr/>
        </p:nvSpPr>
        <p:spPr>
          <a:xfrm>
            <a:off x="1725318" y="938091"/>
            <a:ext cx="5831389" cy="1077218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6D92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ComEP-CS + CISTT </a:t>
            </a:r>
          </a:p>
          <a:p>
            <a:pPr algn="ctr"/>
            <a:r>
              <a:rPr lang="pt-BR" sz="2400" dirty="0" smtClean="0"/>
              <a:t>PROJETO </a:t>
            </a:r>
            <a:r>
              <a:rPr lang="pt-BR" sz="2400" dirty="0"/>
              <a:t>EM CONSTRUÇÃO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2885D85-F8CA-8C11-A551-234FF8A6D796}"/>
              </a:ext>
            </a:extLst>
          </p:cNvPr>
          <p:cNvSpPr txBox="1"/>
          <p:nvPr/>
        </p:nvSpPr>
        <p:spPr>
          <a:xfrm>
            <a:off x="132585" y="5071130"/>
            <a:ext cx="8878825" cy="892552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bg1"/>
                </a:solidFill>
              </a:rPr>
              <a:t>Qual a relação entre Saúde do Trabalhador/a e Controle Social?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bg1"/>
                </a:solidFill>
              </a:rPr>
              <a:t>Como o Controle Social  pauta a Saúde do Trabalhador/a</a:t>
            </a:r>
            <a:r>
              <a:rPr lang="pt-BR" sz="2200" dirty="0" smtClean="0">
                <a:solidFill>
                  <a:schemeClr val="bg1"/>
                </a:solidFill>
              </a:rPr>
              <a:t>?</a:t>
            </a:r>
          </a:p>
          <a:p>
            <a:endParaRPr lang="pt-BR" sz="700" dirty="0">
              <a:solidFill>
                <a:schemeClr val="bg1"/>
              </a:solidFill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44D14AB8-3DBB-50C7-18D3-19B642EFB0A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63" y="938090"/>
            <a:ext cx="1110757" cy="111075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05786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44D0BF44-86B0-BAFC-DB54-302852AE74B8}"/>
              </a:ext>
            </a:extLst>
          </p:cNvPr>
          <p:cNvSpPr/>
          <p:nvPr/>
        </p:nvSpPr>
        <p:spPr>
          <a:xfrm>
            <a:off x="17253" y="448574"/>
            <a:ext cx="9144000" cy="6029865"/>
          </a:xfrm>
          <a:prstGeom prst="rect">
            <a:avLst/>
          </a:prstGeom>
          <a:ln w="57150">
            <a:solidFill>
              <a:srgbClr val="6D92A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19713DC-FA24-ECBF-C949-C8A38EEB5AF4}"/>
              </a:ext>
            </a:extLst>
          </p:cNvPr>
          <p:cNvSpPr txBox="1"/>
          <p:nvPr/>
        </p:nvSpPr>
        <p:spPr>
          <a:xfrm>
            <a:off x="162183" y="1564503"/>
            <a:ext cx="8742606" cy="4939814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>
            <a:spAutoFit/>
          </a:bodyPr>
          <a:lstStyle/>
          <a:p>
            <a:pPr marL="385763" indent="-385763" algn="just">
              <a:spcAft>
                <a:spcPts val="600"/>
              </a:spcAft>
              <a:buFont typeface="+mj-lt"/>
              <a:buAutoNum type="arabicPeriod"/>
            </a:pPr>
            <a:r>
              <a:rPr lang="pt-BR" sz="2200" kern="100" dirty="0">
                <a:solidFill>
                  <a:srgbClr val="275D5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Efetivação da instância do CES-RJ/ComEP-CS;</a:t>
            </a:r>
          </a:p>
          <a:p>
            <a:pPr marL="385763" indent="-385763" algn="just">
              <a:spcAft>
                <a:spcPts val="600"/>
              </a:spcAft>
              <a:buFont typeface="+mj-lt"/>
              <a:buAutoNum type="arabicPeriod"/>
            </a:pPr>
            <a:r>
              <a:rPr lang="pt-BR" sz="2200" kern="100" dirty="0">
                <a:solidFill>
                  <a:srgbClr val="275D5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Fortalecimento do ComEP-CS Ampliado;</a:t>
            </a:r>
          </a:p>
          <a:p>
            <a:pPr marL="385763" indent="-385763" algn="just">
              <a:spcAft>
                <a:spcPts val="600"/>
              </a:spcAft>
              <a:buFont typeface="+mj-lt"/>
              <a:buAutoNum type="arabicPeriod"/>
            </a:pPr>
            <a:r>
              <a:rPr lang="pt-BR" sz="2200" kern="100" dirty="0">
                <a:solidFill>
                  <a:srgbClr val="275D5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Expansão das ações do ComEP-CS Ampliado em cada território;</a:t>
            </a:r>
          </a:p>
          <a:p>
            <a:pPr marL="385763" indent="-385763" algn="just">
              <a:spcAft>
                <a:spcPts val="600"/>
              </a:spcAft>
              <a:buFont typeface="+mj-lt"/>
              <a:buAutoNum type="arabicPeriod"/>
            </a:pPr>
            <a:r>
              <a:rPr lang="pt-BR" sz="2200" kern="100" dirty="0">
                <a:solidFill>
                  <a:srgbClr val="275D5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Produção de espaço de reflexão e intervenção em cada  realidade </a:t>
            </a:r>
            <a:r>
              <a:rPr lang="pt-BR" sz="2200" kern="100" dirty="0" smtClean="0">
                <a:solidFill>
                  <a:srgbClr val="275D5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territorial – COMEP Regional;</a:t>
            </a:r>
            <a:endParaRPr lang="pt-BR" sz="2200" kern="100" dirty="0">
              <a:solidFill>
                <a:srgbClr val="275D5C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5763" indent="-385763" algn="just">
              <a:spcAft>
                <a:spcPts val="600"/>
              </a:spcAft>
              <a:buFont typeface="+mj-lt"/>
              <a:buAutoNum type="arabicPeriod"/>
            </a:pPr>
            <a:r>
              <a:rPr lang="pt-BR" sz="2200" kern="100" dirty="0">
                <a:solidFill>
                  <a:srgbClr val="275D5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Criação de ações coletivas por região</a:t>
            </a:r>
            <a:r>
              <a:rPr lang="pt-BR" sz="2200" kern="100" dirty="0" smtClean="0">
                <a:solidFill>
                  <a:srgbClr val="275D5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385763" indent="-385763" algn="just">
              <a:spcAft>
                <a:spcPts val="600"/>
              </a:spcAft>
              <a:buFont typeface="+mj-lt"/>
              <a:buAutoNum type="arabicPeriod"/>
            </a:pPr>
            <a:r>
              <a:rPr lang="pt-BR" sz="2200" kern="100" dirty="0" smtClean="0">
                <a:solidFill>
                  <a:srgbClr val="275D5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Apoiar ou compor o COMEP Municipal;</a:t>
            </a:r>
          </a:p>
          <a:p>
            <a:pPr marL="385763" indent="-385763" algn="just">
              <a:spcAft>
                <a:spcPts val="600"/>
              </a:spcAft>
              <a:buFont typeface="+mj-lt"/>
              <a:buAutoNum type="arabicPeriod"/>
            </a:pPr>
            <a:r>
              <a:rPr lang="pt-BR" sz="2200" kern="100" dirty="0" smtClean="0">
                <a:solidFill>
                  <a:srgbClr val="275D5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Incentivar a criação de Conselho Locais de Saúde;</a:t>
            </a:r>
          </a:p>
          <a:p>
            <a:pPr marL="385763" indent="-385763" algn="just">
              <a:spcAft>
                <a:spcPts val="600"/>
              </a:spcAft>
              <a:buFont typeface="+mj-lt"/>
              <a:buAutoNum type="arabicPeriod"/>
            </a:pPr>
            <a:r>
              <a:rPr lang="pt-BR" sz="2200" kern="100" dirty="0" smtClean="0">
                <a:solidFill>
                  <a:srgbClr val="275D5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Sistematizar espaços de acompanhamento e avaliação dos processos de trabalho em andamento;</a:t>
            </a:r>
            <a:endParaRPr lang="pt-BR" sz="2200" kern="100" dirty="0">
              <a:solidFill>
                <a:srgbClr val="275D5C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5763" indent="-385763" algn="just">
              <a:spcAft>
                <a:spcPts val="600"/>
              </a:spcAft>
              <a:buFont typeface="+mj-lt"/>
              <a:buAutoNum type="arabicPeriod"/>
            </a:pPr>
            <a:r>
              <a:rPr lang="pt-BR" sz="2200" kern="100" dirty="0">
                <a:solidFill>
                  <a:srgbClr val="275D5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Estimular o engajamento a</a:t>
            </a:r>
            <a:r>
              <a:rPr lang="pt-BR" sz="2200" kern="100" dirty="0" smtClean="0">
                <a:solidFill>
                  <a:srgbClr val="275D5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200" kern="100" dirty="0">
                <a:solidFill>
                  <a:srgbClr val="275D5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todos </a:t>
            </a:r>
            <a:r>
              <a:rPr lang="pt-BR" sz="2200" kern="100" dirty="0" smtClean="0">
                <a:solidFill>
                  <a:srgbClr val="275D5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as </a:t>
            </a:r>
            <a:r>
              <a:rPr lang="pt-BR" sz="2200" kern="100" dirty="0">
                <a:solidFill>
                  <a:srgbClr val="275D5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pautas nacionais, com vista a defender a continuidade, ampliação e qualificação do SUS</a:t>
            </a:r>
            <a:r>
              <a:rPr lang="pt-BR" sz="2200" kern="100" dirty="0" smtClean="0">
                <a:solidFill>
                  <a:srgbClr val="275D5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endParaRPr lang="pt-BR" sz="600" kern="100" dirty="0">
              <a:solidFill>
                <a:srgbClr val="275D5C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C52CB72-3171-61FA-EE21-56A6D2AF204A}"/>
              </a:ext>
            </a:extLst>
          </p:cNvPr>
          <p:cNvSpPr txBox="1"/>
          <p:nvPr/>
        </p:nvSpPr>
        <p:spPr>
          <a:xfrm>
            <a:off x="455481" y="724750"/>
            <a:ext cx="3661485" cy="584775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3200" kern="100" dirty="0" smtClean="0">
                <a:solidFill>
                  <a:srgbClr val="6D92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SÍNTESE GERAL</a:t>
            </a:r>
            <a:endParaRPr lang="pt-BR" sz="4400" kern="100" dirty="0">
              <a:solidFill>
                <a:srgbClr val="6D92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5A750C8-F267-B7F1-19D0-906D071153C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107" y="661420"/>
            <a:ext cx="1054682" cy="105468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917DA30-8086-C014-6046-11FF2E6A1B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174" y="638490"/>
            <a:ext cx="1080699" cy="1080699"/>
          </a:xfrm>
          <a:prstGeom prst="rect">
            <a:avLst/>
          </a:prstGeom>
          <a:solidFill>
            <a:srgbClr val="6D92A3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93664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917DA30-8086-C014-6046-11FF2E6A1BD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95" y="621350"/>
            <a:ext cx="1447309" cy="1447309"/>
          </a:xfrm>
          <a:prstGeom prst="rect">
            <a:avLst/>
          </a:prstGeom>
          <a:solidFill>
            <a:srgbClr val="6D92A3"/>
          </a:solidFill>
          <a:ln>
            <a:noFill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0" y="-25879"/>
            <a:ext cx="9144000" cy="107962"/>
          </a:xfrm>
          <a:prstGeom prst="rect">
            <a:avLst/>
          </a:prstGeom>
          <a:solidFill>
            <a:srgbClr val="275D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6666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758648"/>
            <a:ext cx="9144000" cy="107962"/>
          </a:xfrm>
          <a:prstGeom prst="rect">
            <a:avLst/>
          </a:prstGeom>
          <a:solidFill>
            <a:srgbClr val="275D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6666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2143" y="4881560"/>
            <a:ext cx="5718812" cy="233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 flipV="1">
            <a:off x="340743" y="4969046"/>
            <a:ext cx="57188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        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971549" y="211112"/>
            <a:ext cx="3911392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COLEGAS MULTIPLICADORES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12144" y="2382446"/>
            <a:ext cx="8825292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O ComEP-CS, junto com o ComEP-CS Ampliado, segue o caminho de compor os ComEP-CS regionais, fortalecendo as comissões de Educação Permanente junto aos CMS municipais e apoiando a criação de Conselhos </a:t>
            </a:r>
            <a:r>
              <a:rPr lang="pt-BR" altLang="pt-BR" dirty="0">
                <a:ea typeface="Times New Roman" panose="02020603050405020304" pitchFamily="18" charset="0"/>
              </a:rPr>
              <a:t>L</a:t>
            </a: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ocais de Saúde. Parece-me que essa estratégia é viável. Faz sentido!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rgbClr val="275D5C"/>
                </a:solidFill>
                <a:effectLst/>
                <a:ea typeface="Times New Roman" panose="02020603050405020304" pitchFamily="18" charset="0"/>
              </a:rPr>
              <a:t>Como multiplicadores, podemos trabalhar para ampliar as oportunidades de qualificar os processos de controle social. Mas como? Através da expansão de novos espaços de Educação Permanente. Observem a circularidade. Para compreender os processos de controle social do SUS, nossa ação buscará multiplicar os espaços de Educação Permanente, e, por meio dos espaços de Educação Permanente, qualificaremos o trabalho de controle social do SUS.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b="0" i="0" u="none" strike="noStrike" cap="none" normalizeH="0" baseline="0" dirty="0" smtClean="0">
              <a:ln>
                <a:noFill/>
              </a:ln>
              <a:solidFill>
                <a:srgbClr val="275D5C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Podemos entender o trabalho coletivo como nossa contribuição efetiva para defender e qualificar o SUS como política pública universal, equânime, integral e gratuita.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Sejam bem-vindas/os!</a:t>
            </a:r>
            <a:endParaRPr kumimoji="0" lang="pt-BR" alt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622004" y="719698"/>
            <a:ext cx="71724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solidFill>
                  <a:srgbClr val="275D5C"/>
                </a:solidFill>
                <a:ea typeface="Times New Roman" panose="02020603050405020304" pitchFamily="18" charset="0"/>
              </a:rPr>
              <a:t>No ComEP-CS Ampliado, a ideia é problematizar nosso trabalho como MULTIPLICADORES, fortalecendo a capacidade de criar rodas de conversas que enfatizem a importância da </a:t>
            </a:r>
            <a:r>
              <a:rPr lang="pt-BR" altLang="pt-BR" dirty="0">
                <a:solidFill>
                  <a:srgbClr val="275D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Educação Permanente </a:t>
            </a:r>
            <a:r>
              <a:rPr lang="pt-BR" altLang="pt-BR" dirty="0">
                <a:solidFill>
                  <a:srgbClr val="275D5C"/>
                </a:solidFill>
                <a:ea typeface="Times New Roman" panose="02020603050405020304" pitchFamily="18" charset="0"/>
              </a:rPr>
              <a:t>como estratégia para compreender e qualificar os conselheiros e representantes de movimentos sociais, no trabalho de </a:t>
            </a:r>
            <a:r>
              <a:rPr lang="pt-BR" altLang="pt-BR" dirty="0">
                <a:solidFill>
                  <a:srgbClr val="275D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controle social do SUS</a:t>
            </a:r>
            <a:r>
              <a:rPr lang="pt-BR" altLang="pt-BR" dirty="0">
                <a:solidFill>
                  <a:srgbClr val="275D5C"/>
                </a:solidFill>
                <a:ea typeface="Times New Roman" panose="02020603050405020304" pitchFamily="18" charset="0"/>
              </a:rPr>
              <a:t>.</a:t>
            </a:r>
            <a:endParaRPr lang="pt-BR" altLang="pt-BR" sz="1400" dirty="0">
              <a:solidFill>
                <a:srgbClr val="275D5C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5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5C4EE397-5415-DA18-4FEE-DB7109E6CCE2}"/>
              </a:ext>
            </a:extLst>
          </p:cNvPr>
          <p:cNvSpPr/>
          <p:nvPr/>
        </p:nvSpPr>
        <p:spPr>
          <a:xfrm>
            <a:off x="0" y="529445"/>
            <a:ext cx="9144000" cy="6190531"/>
          </a:xfrm>
          <a:prstGeom prst="rect">
            <a:avLst/>
          </a:prstGeom>
          <a:noFill/>
          <a:ln w="57150">
            <a:solidFill>
              <a:srgbClr val="6D92A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000" dirty="0"/>
          </a:p>
        </p:txBody>
      </p:sp>
      <p:pic>
        <p:nvPicPr>
          <p:cNvPr id="9" name="Imagem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150" y="851997"/>
            <a:ext cx="1338402" cy="142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CE6432B-7F79-A16D-E74F-D0BD9A3ACABF}"/>
              </a:ext>
            </a:extLst>
          </p:cNvPr>
          <p:cNvSpPr txBox="1"/>
          <p:nvPr/>
        </p:nvSpPr>
        <p:spPr>
          <a:xfrm>
            <a:off x="3334095" y="866381"/>
            <a:ext cx="4157055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+mj-lt"/>
              </a:rPr>
              <a:t>Convidamos a todas/os conselheiras/os de saúde dos cursos da FIOCRUZ E CNS-CEAP, enquanto MULTIPLIDORES, a integrarem o coletivo do ComEP-CS Ampliado.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917DA30-8086-C014-6046-11FF2E6A1B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76" y="705248"/>
            <a:ext cx="1178179" cy="1178179"/>
          </a:xfrm>
          <a:prstGeom prst="rect">
            <a:avLst/>
          </a:prstGeom>
          <a:solidFill>
            <a:srgbClr val="6D92A3"/>
          </a:solidFill>
          <a:ln>
            <a:noFill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430442" y="2021508"/>
            <a:ext cx="296748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pt-BR" sz="2200" b="1" u="sng" dirty="0" smtClean="0">
                <a:solidFill>
                  <a:srgbClr val="275D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MULTIPLICADORES</a:t>
            </a:r>
            <a:endParaRPr lang="pt-BR" sz="2200" b="1" u="sng" dirty="0">
              <a:solidFill>
                <a:srgbClr val="275D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15139" y="2522827"/>
            <a:ext cx="8713721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100" dirty="0" smtClean="0"/>
              <a:t>Fortalecer </a:t>
            </a:r>
            <a:r>
              <a:rPr lang="pt-BR" sz="2100" dirty="0"/>
              <a:t>CES-RJ/ComEP-CS;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100" dirty="0">
                <a:solidFill>
                  <a:srgbClr val="275D5C"/>
                </a:solidFill>
              </a:rPr>
              <a:t>Participar do ComEP-CS Ampliado representando sua região;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100" dirty="0"/>
              <a:t>Promover a integração entre os diferentes conselhos municipais de sua região;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100" dirty="0">
                <a:solidFill>
                  <a:srgbClr val="275D5C"/>
                </a:solidFill>
              </a:rPr>
              <a:t>Sistematizar encontros do COMEP Regional;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100" dirty="0"/>
              <a:t>Fortalecer ou criar os COMEP Municipais;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100" dirty="0">
                <a:solidFill>
                  <a:srgbClr val="275D5C"/>
                </a:solidFill>
              </a:rPr>
              <a:t>Incentivar os Conselho Locais de Saúde nos municípios;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100" dirty="0"/>
              <a:t>Compor rede local de Multiplicadores de Educação Permanente;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100" dirty="0">
                <a:solidFill>
                  <a:srgbClr val="275D5C"/>
                </a:solidFill>
              </a:rPr>
              <a:t>Trocar vivências e experiências no trabalho de controle social;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100" dirty="0"/>
              <a:t>Levantar necessidades de formação continuada na região;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100" dirty="0">
                <a:solidFill>
                  <a:srgbClr val="275D5C"/>
                </a:solidFill>
              </a:rPr>
              <a:t>Produzir atividades de Educação Permanente na sua região;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100" dirty="0"/>
              <a:t>Contar com o apoio de formação continuada do CES-RJ/ComEP-CS</a:t>
            </a:r>
            <a:r>
              <a:rPr lang="pt-BR" sz="2000" dirty="0"/>
              <a:t>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619307" y="1003351"/>
            <a:ext cx="1649197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800" u="sng" dirty="0" smtClean="0">
                <a:solidFill>
                  <a:srgbClr val="275D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CONVITE</a:t>
            </a:r>
            <a:endParaRPr lang="pt-BR" sz="2800" u="sng" dirty="0">
              <a:solidFill>
                <a:srgbClr val="275D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248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D78C0F0-C135-8447-0747-9B16EDFC555D}"/>
              </a:ext>
            </a:extLst>
          </p:cNvPr>
          <p:cNvSpPr/>
          <p:nvPr/>
        </p:nvSpPr>
        <p:spPr>
          <a:xfrm>
            <a:off x="29775" y="681487"/>
            <a:ext cx="9114225" cy="5822830"/>
          </a:xfrm>
          <a:prstGeom prst="rect">
            <a:avLst/>
          </a:prstGeom>
          <a:ln w="76200">
            <a:solidFill>
              <a:srgbClr val="6D92A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A2DF013-333B-CBFD-88B5-A50FDDEB457F}"/>
              </a:ext>
            </a:extLst>
          </p:cNvPr>
          <p:cNvSpPr txBox="1"/>
          <p:nvPr/>
        </p:nvSpPr>
        <p:spPr>
          <a:xfrm>
            <a:off x="5569880" y="1166416"/>
            <a:ext cx="3338703" cy="4732321"/>
          </a:xfrm>
          <a:prstGeom prst="rect">
            <a:avLst/>
          </a:prstGeom>
          <a:noFill/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275D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Segmento dos Usuários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i="1" dirty="0">
                <a:cs typeface="Arial" panose="020B0604020202020204" pitchFamily="34" charset="0"/>
              </a:rPr>
              <a:t>Irene Alves de Mello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i="1" dirty="0" err="1">
                <a:cs typeface="Arial" panose="020B0604020202020204" pitchFamily="34" charset="0"/>
              </a:rPr>
              <a:t>Suerli</a:t>
            </a:r>
            <a:r>
              <a:rPr lang="pt-BR" i="1" dirty="0">
                <a:cs typeface="Arial" panose="020B0604020202020204" pitchFamily="34" charset="0"/>
              </a:rPr>
              <a:t> Costa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i="1" dirty="0">
                <a:cs typeface="Arial" panose="020B0604020202020204" pitchFamily="34" charset="0"/>
              </a:rPr>
              <a:t>Gabriel Tavares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i="1" dirty="0" smtClean="0">
                <a:cs typeface="Arial" panose="020B0604020202020204" pitchFamily="34" charset="0"/>
              </a:rPr>
              <a:t>Júlio </a:t>
            </a:r>
            <a:r>
              <a:rPr lang="pt-BR" i="1" dirty="0" err="1" smtClean="0">
                <a:cs typeface="Arial" panose="020B0604020202020204" pitchFamily="34" charset="0"/>
              </a:rPr>
              <a:t>Quima</a:t>
            </a:r>
            <a:r>
              <a:rPr lang="pt-BR" i="1" dirty="0" smtClean="0">
                <a:cs typeface="Arial" panose="020B0604020202020204" pitchFamily="34" charset="0"/>
              </a:rPr>
              <a:t> </a:t>
            </a:r>
            <a:endParaRPr lang="pt-BR" i="1" dirty="0">
              <a:cs typeface="Arial" panose="020B0604020202020204" pitchFamily="34" charset="0"/>
            </a:endParaRPr>
          </a:p>
          <a:p>
            <a:endParaRPr lang="pt-BR" sz="788" dirty="0">
              <a:cs typeface="Arial" panose="020B0604020202020204" pitchFamily="34" charset="0"/>
            </a:endParaRPr>
          </a:p>
          <a:p>
            <a:r>
              <a:rPr lang="pt-BR" dirty="0">
                <a:solidFill>
                  <a:srgbClr val="275D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Segmento Profissional de Saúde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i="1" dirty="0">
                <a:cs typeface="Arial" panose="020B0604020202020204" pitchFamily="34" charset="0"/>
              </a:rPr>
              <a:t>Lidiston Pereira da Silva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i="1" dirty="0">
                <a:cs typeface="Arial" panose="020B0604020202020204" pitchFamily="34" charset="0"/>
              </a:rPr>
              <a:t>Verônica Ferreira</a:t>
            </a:r>
          </a:p>
          <a:p>
            <a:endParaRPr lang="pt-BR" sz="788" dirty="0">
              <a:cs typeface="Arial" panose="020B0604020202020204" pitchFamily="34" charset="0"/>
            </a:endParaRPr>
          </a:p>
          <a:p>
            <a:r>
              <a:rPr lang="pt-BR" dirty="0">
                <a:solidFill>
                  <a:srgbClr val="275D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Segmento </a:t>
            </a:r>
            <a:r>
              <a:rPr lang="pt-BR" dirty="0" smtClean="0">
                <a:solidFill>
                  <a:srgbClr val="275D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de </a:t>
            </a:r>
            <a:r>
              <a:rPr lang="pt-BR" dirty="0">
                <a:solidFill>
                  <a:srgbClr val="275D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Gestão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i="1" dirty="0">
                <a:cs typeface="Arial" panose="020B0604020202020204" pitchFamily="34" charset="0"/>
              </a:rPr>
              <a:t>Marcela Cunha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i="1" dirty="0">
                <a:cs typeface="Arial" panose="020B0604020202020204" pitchFamily="34" charset="0"/>
              </a:rPr>
              <a:t>Fatima Resende</a:t>
            </a:r>
          </a:p>
          <a:p>
            <a:endParaRPr lang="pt-BR" sz="788" dirty="0">
              <a:cs typeface="Arial" panose="020B0604020202020204" pitchFamily="34" charset="0"/>
            </a:endParaRPr>
          </a:p>
          <a:p>
            <a:r>
              <a:rPr lang="pt-BR" dirty="0">
                <a:solidFill>
                  <a:srgbClr val="275D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Secretário Executivo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i="1" dirty="0">
                <a:cs typeface="Arial" panose="020B0604020202020204" pitchFamily="34" charset="0"/>
              </a:rPr>
              <a:t>Flávio Campos da Silva</a:t>
            </a:r>
          </a:p>
          <a:p>
            <a:endParaRPr lang="pt-BR" sz="788" dirty="0">
              <a:cs typeface="Arial" panose="020B0604020202020204" pitchFamily="34" charset="0"/>
            </a:endParaRPr>
          </a:p>
          <a:p>
            <a:r>
              <a:rPr lang="pt-BR" dirty="0">
                <a:solidFill>
                  <a:srgbClr val="275D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Técnica Responsável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i="1" dirty="0">
                <a:cs typeface="Arial" panose="020B0604020202020204" pitchFamily="34" charset="0"/>
              </a:rPr>
              <a:t>Jacqueline Luppo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0D92E8E-C95F-1095-C59F-D47C8FC83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75" y="1166416"/>
            <a:ext cx="4697696" cy="469769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4731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0B37179-C912-B129-E6D0-869A5DED8EDE}"/>
              </a:ext>
            </a:extLst>
          </p:cNvPr>
          <p:cNvSpPr/>
          <p:nvPr/>
        </p:nvSpPr>
        <p:spPr>
          <a:xfrm>
            <a:off x="0" y="588582"/>
            <a:ext cx="9144000" cy="5840082"/>
          </a:xfrm>
          <a:prstGeom prst="rect">
            <a:avLst/>
          </a:prstGeom>
          <a:ln w="57150">
            <a:solidFill>
              <a:srgbClr val="6D92A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3434F1E-05EC-B60F-3561-DF793726B0FB}"/>
              </a:ext>
            </a:extLst>
          </p:cNvPr>
          <p:cNvSpPr txBox="1"/>
          <p:nvPr/>
        </p:nvSpPr>
        <p:spPr>
          <a:xfrm>
            <a:off x="366621" y="2711352"/>
            <a:ext cx="8410756" cy="3262432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Assume </a:t>
            </a:r>
            <a:r>
              <a:rPr lang="pt-BR" sz="2800" dirty="0"/>
              <a:t>a responsabilidade </a:t>
            </a:r>
            <a:r>
              <a:rPr lang="pt-BR" sz="2800" dirty="0" smtClean="0"/>
              <a:t>de </a:t>
            </a:r>
            <a:r>
              <a:rPr lang="pt-BR" sz="2800" kern="100" dirty="0" smtClean="0">
                <a:ea typeface="Calibri" panose="020F0502020204030204" pitchFamily="34" charset="0"/>
                <a:cs typeface="Arial" panose="020B0604020202020204" pitchFamily="34" charset="0"/>
              </a:rPr>
              <a:t>planejar, compor </a:t>
            </a:r>
            <a:r>
              <a:rPr lang="pt-BR" sz="2800" kern="100" dirty="0"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pt-BR" sz="2800" kern="100" dirty="0" smtClean="0">
                <a:ea typeface="Calibri" panose="020F0502020204030204" pitchFamily="34" charset="0"/>
                <a:cs typeface="Arial" panose="020B0604020202020204" pitchFamily="34" charset="0"/>
              </a:rPr>
              <a:t>executar o </a:t>
            </a:r>
            <a:r>
              <a:rPr lang="pt-BR" sz="2800" kern="100" dirty="0">
                <a:ea typeface="Calibri" panose="020F0502020204030204" pitchFamily="34" charset="0"/>
                <a:cs typeface="Arial" panose="020B0604020202020204" pitchFamily="34" charset="0"/>
              </a:rPr>
              <a:t>projeto de trabalho </a:t>
            </a:r>
            <a:r>
              <a:rPr lang="pt-BR" sz="2800" dirty="0" smtClean="0"/>
              <a:t>ético-político-pedagógica para conselheiras/os Multiplicadores </a:t>
            </a:r>
            <a:r>
              <a:rPr lang="pt-BR" sz="2800" dirty="0"/>
              <a:t>da </a:t>
            </a:r>
            <a:r>
              <a:rPr lang="pt-BR" sz="2800" dirty="0">
                <a:solidFill>
                  <a:srgbClr val="275D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Educação Permanente</a:t>
            </a:r>
            <a:r>
              <a:rPr lang="pt-BR" sz="2800" dirty="0"/>
              <a:t>, com o apoio de atividades de Formação Continuada, como estratégia de compreensão e qualificação das ações de </a:t>
            </a:r>
            <a:r>
              <a:rPr lang="pt-BR" sz="2800" dirty="0">
                <a:solidFill>
                  <a:srgbClr val="275D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Controle </a:t>
            </a:r>
            <a:r>
              <a:rPr lang="pt-BR" sz="2800" dirty="0" smtClean="0">
                <a:solidFill>
                  <a:srgbClr val="275D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do SUS</a:t>
            </a:r>
            <a:r>
              <a:rPr lang="pt-BR" sz="2800" dirty="0" smtClean="0"/>
              <a:t>, </a:t>
            </a:r>
            <a:r>
              <a:rPr lang="pt-BR" sz="2800" dirty="0"/>
              <a:t>no Estado do Rio de Janeiro</a:t>
            </a:r>
            <a:r>
              <a:rPr lang="pt-BR" sz="2800" dirty="0" smtClean="0"/>
              <a:t>.</a:t>
            </a:r>
          </a:p>
          <a:p>
            <a:pPr algn="just"/>
            <a:endParaRPr lang="pt-BR" sz="900" dirty="0">
              <a:solidFill>
                <a:srgbClr val="6D92A3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3B29D50-6092-D41C-EB54-E951189FDFD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74" y="858659"/>
            <a:ext cx="1468264" cy="14682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CaixaDeTexto 9"/>
          <p:cNvSpPr txBox="1"/>
          <p:nvPr/>
        </p:nvSpPr>
        <p:spPr>
          <a:xfrm>
            <a:off x="3330794" y="1296024"/>
            <a:ext cx="2482411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pt-BR" sz="4000" dirty="0" smtClean="0">
                <a:solidFill>
                  <a:srgbClr val="275D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DEFINIÇÃO</a:t>
            </a:r>
            <a:endParaRPr lang="pt-BR" sz="3200" dirty="0">
              <a:solidFill>
                <a:srgbClr val="275D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173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8404" y="2259616"/>
            <a:ext cx="8867954" cy="39857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300" dirty="0" smtClean="0"/>
              <a:t>Efetivar </a:t>
            </a:r>
            <a:r>
              <a:rPr lang="pt-BR" sz="2300" dirty="0"/>
              <a:t>a Comissão de Educação Permanente para o Controle Social no </a:t>
            </a:r>
            <a:r>
              <a:rPr lang="pt-BR" sz="2300" dirty="0" smtClean="0"/>
              <a:t>CES-RJ;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300" dirty="0" smtClean="0">
                <a:solidFill>
                  <a:srgbClr val="C00000"/>
                </a:solidFill>
              </a:rPr>
              <a:t>Fortalecer </a:t>
            </a:r>
            <a:r>
              <a:rPr lang="pt-BR" sz="2300" dirty="0">
                <a:solidFill>
                  <a:srgbClr val="C00000"/>
                </a:solidFill>
              </a:rPr>
              <a:t>o coletivo de Multiplicadores no ComEP-CS </a:t>
            </a:r>
            <a:r>
              <a:rPr lang="pt-BR" sz="2300" dirty="0" smtClean="0">
                <a:solidFill>
                  <a:srgbClr val="C00000"/>
                </a:solidFill>
              </a:rPr>
              <a:t>Ampliado;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300" dirty="0" smtClean="0"/>
              <a:t>Provocar </a:t>
            </a:r>
            <a:r>
              <a:rPr lang="pt-BR" sz="2300" dirty="0"/>
              <a:t>a criação de espaços de reflexão e intervenção dos Multiplicadores em cada realidade territorial - COMEP Regional; </a:t>
            </a:r>
            <a:endParaRPr lang="pt-BR" sz="2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300" dirty="0" smtClean="0">
                <a:solidFill>
                  <a:srgbClr val="C00000"/>
                </a:solidFill>
              </a:rPr>
              <a:t>Incentivar ou fortalecer a criação </a:t>
            </a:r>
            <a:r>
              <a:rPr lang="pt-BR" sz="2300" dirty="0">
                <a:solidFill>
                  <a:srgbClr val="C00000"/>
                </a:solidFill>
              </a:rPr>
              <a:t>de </a:t>
            </a:r>
            <a:r>
              <a:rPr lang="pt-BR" sz="2300" dirty="0" err="1" smtClean="0">
                <a:solidFill>
                  <a:srgbClr val="C00000"/>
                </a:solidFill>
              </a:rPr>
              <a:t>COMEPs</a:t>
            </a:r>
            <a:r>
              <a:rPr lang="pt-BR" sz="2300" dirty="0" smtClean="0">
                <a:solidFill>
                  <a:srgbClr val="C00000"/>
                </a:solidFill>
              </a:rPr>
              <a:t> Municipais;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300" dirty="0" smtClean="0"/>
              <a:t>Apoiar </a:t>
            </a:r>
            <a:r>
              <a:rPr lang="pt-BR" sz="2300" dirty="0"/>
              <a:t>a composição de Conselhos </a:t>
            </a:r>
            <a:r>
              <a:rPr lang="pt-BR" sz="2300" dirty="0" smtClean="0"/>
              <a:t>Locais </a:t>
            </a:r>
            <a:r>
              <a:rPr lang="pt-BR" sz="2300" dirty="0"/>
              <a:t>de Saúde </a:t>
            </a:r>
            <a:r>
              <a:rPr lang="pt-BR" sz="2300" dirty="0" smtClean="0"/>
              <a:t>- CLSaúde;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300" dirty="0" smtClean="0">
                <a:solidFill>
                  <a:srgbClr val="C00000"/>
                </a:solidFill>
              </a:rPr>
              <a:t>Criação </a:t>
            </a:r>
            <a:r>
              <a:rPr lang="pt-BR" sz="2300" dirty="0">
                <a:solidFill>
                  <a:srgbClr val="C00000"/>
                </a:solidFill>
              </a:rPr>
              <a:t>de ações coletivas de controle social por </a:t>
            </a:r>
            <a:r>
              <a:rPr lang="pt-BR" sz="2300" dirty="0" smtClean="0">
                <a:solidFill>
                  <a:srgbClr val="C00000"/>
                </a:solidFill>
              </a:rPr>
              <a:t>região;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300" dirty="0" smtClean="0"/>
              <a:t>Apoiar </a:t>
            </a:r>
            <a:r>
              <a:rPr lang="pt-BR" sz="2300" dirty="0"/>
              <a:t>na Formação </a:t>
            </a:r>
            <a:r>
              <a:rPr lang="pt-BR" sz="2300" dirty="0" smtClean="0"/>
              <a:t>Continuada;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300" dirty="0" smtClean="0">
                <a:solidFill>
                  <a:srgbClr val="C00000"/>
                </a:solidFill>
              </a:rPr>
              <a:t>Estimular </a:t>
            </a:r>
            <a:r>
              <a:rPr lang="pt-BR" sz="2300" dirty="0">
                <a:solidFill>
                  <a:srgbClr val="C00000"/>
                </a:solidFill>
              </a:rPr>
              <a:t>o engajamento de todos nas pautas nacionais, com vista a defender a continuidade, ampliação e qualificação do SUS.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2657D50-0546-FEA6-3E6F-ABDF713F923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70" y="748733"/>
            <a:ext cx="1142088" cy="114208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Retângulo 3"/>
          <p:cNvSpPr/>
          <p:nvPr/>
        </p:nvSpPr>
        <p:spPr>
          <a:xfrm>
            <a:off x="2320842" y="1092485"/>
            <a:ext cx="424353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just"/>
            <a:r>
              <a:rPr lang="pt-BR" sz="2800" dirty="0" smtClean="0">
                <a:solidFill>
                  <a:srgbClr val="275D5C"/>
                </a:solidFill>
              </a:rPr>
              <a:t>1. OBJETIVOS DO ComEP-CS</a:t>
            </a:r>
            <a:endParaRPr lang="pt-BR" sz="2800" dirty="0">
              <a:solidFill>
                <a:srgbClr val="275D5C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FAC48FE-2083-FAA0-E7D4-56ECB1AB8CD3}"/>
              </a:ext>
            </a:extLst>
          </p:cNvPr>
          <p:cNvSpPr/>
          <p:nvPr/>
        </p:nvSpPr>
        <p:spPr>
          <a:xfrm>
            <a:off x="-1" y="448574"/>
            <a:ext cx="9144000" cy="6047117"/>
          </a:xfrm>
          <a:prstGeom prst="rect">
            <a:avLst/>
          </a:prstGeom>
          <a:noFill/>
          <a:ln w="57150">
            <a:solidFill>
              <a:srgbClr val="6D92A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</p:spTree>
    <p:extLst>
      <p:ext uri="{BB962C8B-B14F-4D97-AF65-F5344CB8AC3E}">
        <p14:creationId xmlns:p14="http://schemas.microsoft.com/office/powerpoint/2010/main" val="279914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B2946754-9775-5FCC-7B1D-E2C2F8C1049B}"/>
              </a:ext>
            </a:extLst>
          </p:cNvPr>
          <p:cNvSpPr/>
          <p:nvPr/>
        </p:nvSpPr>
        <p:spPr>
          <a:xfrm>
            <a:off x="0" y="707367"/>
            <a:ext cx="9144000" cy="5676181"/>
          </a:xfrm>
          <a:prstGeom prst="rect">
            <a:avLst/>
          </a:prstGeom>
          <a:ln w="76200">
            <a:solidFill>
              <a:srgbClr val="6D92A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C9E0939-46BB-1032-5D38-60AB7369DC81}"/>
              </a:ext>
            </a:extLst>
          </p:cNvPr>
          <p:cNvSpPr txBox="1"/>
          <p:nvPr/>
        </p:nvSpPr>
        <p:spPr>
          <a:xfrm>
            <a:off x="257763" y="2387348"/>
            <a:ext cx="8291014" cy="3477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rgbClr val="275D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2.1- </a:t>
            </a:r>
            <a:r>
              <a:rPr lang="pt-BR" sz="2000" dirty="0">
                <a:solidFill>
                  <a:srgbClr val="275D5C"/>
                </a:solidFill>
              </a:rPr>
              <a:t>CES-RJ/ComEP-CS - Reunião mensal com os conselheiras/os;</a:t>
            </a:r>
          </a:p>
          <a:p>
            <a:pPr algn="just"/>
            <a:r>
              <a:rPr lang="pt-BR" sz="2000" dirty="0">
                <a:solidFill>
                  <a:srgbClr val="C00000"/>
                </a:solidFill>
              </a:rPr>
              <a:t>2.1.1 – criação de um grupo de trabalha virtual via </a:t>
            </a:r>
            <a:r>
              <a:rPr lang="pt-BR" sz="2000" dirty="0" smtClean="0">
                <a:solidFill>
                  <a:srgbClr val="C00000"/>
                </a:solidFill>
              </a:rPr>
              <a:t>aplicativo WhatsApp</a:t>
            </a:r>
            <a:r>
              <a:rPr lang="pt-BR" sz="2000" dirty="0">
                <a:solidFill>
                  <a:srgbClr val="C00000"/>
                </a:solidFill>
              </a:rPr>
              <a:t>.</a:t>
            </a:r>
          </a:p>
          <a:p>
            <a:pPr algn="just"/>
            <a:endParaRPr lang="pt-BR" sz="2000" dirty="0">
              <a:solidFill>
                <a:srgbClr val="C00000"/>
              </a:solidFill>
            </a:endParaRPr>
          </a:p>
          <a:p>
            <a:pPr algn="just"/>
            <a:r>
              <a:rPr lang="pt-BR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2.2 - </a:t>
            </a:r>
            <a:r>
              <a:rPr lang="pt-BR" sz="2000" dirty="0">
                <a:solidFill>
                  <a:srgbClr val="275D5C"/>
                </a:solidFill>
              </a:rPr>
              <a:t>ComEP-CS Ampliado - Reunião mensal incluído conselheiras/os </a:t>
            </a:r>
            <a:r>
              <a:rPr lang="pt-BR" sz="2000" dirty="0" smtClean="0">
                <a:solidFill>
                  <a:srgbClr val="275D5C"/>
                </a:solidFill>
              </a:rPr>
              <a:t>Multiplicadores, representantes </a:t>
            </a:r>
            <a:r>
              <a:rPr lang="pt-BR" sz="2000" dirty="0">
                <a:solidFill>
                  <a:srgbClr val="275D5C"/>
                </a:solidFill>
              </a:rPr>
              <a:t>titulares e suplentes </a:t>
            </a:r>
            <a:r>
              <a:rPr lang="pt-BR" sz="2000" dirty="0" smtClean="0">
                <a:solidFill>
                  <a:srgbClr val="275D5C"/>
                </a:solidFill>
              </a:rPr>
              <a:t>das 9 regiões e representantes de movimentos sociais;</a:t>
            </a:r>
            <a:endParaRPr lang="pt-BR" sz="2000" dirty="0">
              <a:solidFill>
                <a:srgbClr val="275D5C"/>
              </a:solidFill>
            </a:endParaRPr>
          </a:p>
          <a:p>
            <a:pPr algn="just"/>
            <a:r>
              <a:rPr lang="pt-BR" sz="2000" dirty="0">
                <a:solidFill>
                  <a:srgbClr val="C00000"/>
                </a:solidFill>
              </a:rPr>
              <a:t>2.2.1 - criação de um grupo de trabalha virtual com o coletivo ampliado </a:t>
            </a:r>
            <a:r>
              <a:rPr lang="pt-BR" sz="2000" dirty="0" smtClean="0">
                <a:solidFill>
                  <a:srgbClr val="C00000"/>
                </a:solidFill>
              </a:rPr>
              <a:t>de Multiplicadores via aplicativo WhatsApp;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>
                <a:solidFill>
                  <a:srgbClr val="275D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2.3 – </a:t>
            </a:r>
            <a:r>
              <a:rPr lang="pt-BR" sz="2000" dirty="0">
                <a:solidFill>
                  <a:srgbClr val="275D5C"/>
                </a:solidFill>
              </a:rPr>
              <a:t>Participação </a:t>
            </a:r>
            <a:r>
              <a:rPr lang="pt-BR" sz="2000" dirty="0" smtClean="0">
                <a:solidFill>
                  <a:srgbClr val="275D5C"/>
                </a:solidFill>
              </a:rPr>
              <a:t>contínua </a:t>
            </a:r>
            <a:r>
              <a:rPr lang="pt-BR" sz="2000" dirty="0">
                <a:solidFill>
                  <a:srgbClr val="275D5C"/>
                </a:solidFill>
              </a:rPr>
              <a:t>nos informes nas Planárias mensais do CES-RJ, divulgando ações, promovendo a integração, convidado para as reuniões...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8F4C6B2-481C-0B35-BBB7-78F68CDCD79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63" y="1027086"/>
            <a:ext cx="1222212" cy="122221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Retângulo 1"/>
          <p:cNvSpPr/>
          <p:nvPr/>
        </p:nvSpPr>
        <p:spPr>
          <a:xfrm>
            <a:off x="1857230" y="1407359"/>
            <a:ext cx="6840912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rgbClr val="275D5C"/>
                </a:solidFill>
              </a:rPr>
              <a:t>2. SISTEMATIZAÇÃO DOS ESPAÇOS COLETIVOS</a:t>
            </a:r>
          </a:p>
        </p:txBody>
      </p:sp>
    </p:spTree>
    <p:extLst>
      <p:ext uri="{BB962C8B-B14F-4D97-AF65-F5344CB8AC3E}">
        <p14:creationId xmlns:p14="http://schemas.microsoft.com/office/powerpoint/2010/main" val="394827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FAC48FE-2083-FAA0-E7D4-56ECB1AB8CD3}"/>
              </a:ext>
            </a:extLst>
          </p:cNvPr>
          <p:cNvSpPr/>
          <p:nvPr/>
        </p:nvSpPr>
        <p:spPr>
          <a:xfrm>
            <a:off x="-1" y="817250"/>
            <a:ext cx="9144000" cy="5626682"/>
          </a:xfrm>
          <a:prstGeom prst="rect">
            <a:avLst/>
          </a:prstGeom>
          <a:noFill/>
          <a:ln w="57150">
            <a:solidFill>
              <a:srgbClr val="6D92A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6E54B6-63F6-A262-ADBF-39F1950E20EE}"/>
              </a:ext>
            </a:extLst>
          </p:cNvPr>
          <p:cNvSpPr txBox="1"/>
          <p:nvPr/>
        </p:nvSpPr>
        <p:spPr>
          <a:xfrm>
            <a:off x="1996216" y="1458463"/>
            <a:ext cx="5352171" cy="523220"/>
          </a:xfrm>
          <a:prstGeom prst="rect">
            <a:avLst/>
          </a:prstGeom>
          <a:noFill/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rgbClr val="6D92A3"/>
                </a:solidFill>
              </a:rPr>
              <a:t>3. </a:t>
            </a:r>
            <a:r>
              <a:rPr lang="pt-BR" sz="2800" dirty="0" smtClean="0">
                <a:solidFill>
                  <a:srgbClr val="6D92A3"/>
                </a:solidFill>
              </a:rPr>
              <a:t>DINÂMICA </a:t>
            </a:r>
            <a:r>
              <a:rPr lang="pt-BR" sz="2800" dirty="0">
                <a:solidFill>
                  <a:srgbClr val="6D92A3"/>
                </a:solidFill>
              </a:rPr>
              <a:t>DE FUNCIONAMENTO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9E5E24B-4255-7C81-7970-C0D1FFE4DE5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63" y="1117196"/>
            <a:ext cx="1205755" cy="120575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Retângulo 1"/>
          <p:cNvSpPr/>
          <p:nvPr/>
        </p:nvSpPr>
        <p:spPr>
          <a:xfrm>
            <a:off x="112144" y="2571653"/>
            <a:ext cx="8669546" cy="3282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Movimento </a:t>
            </a:r>
            <a:r>
              <a:rPr lang="pt-BR" sz="22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de COMPOSIÇÃO </a:t>
            </a:r>
            <a:r>
              <a:rPr lang="pt-BR" sz="22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pt-BR" sz="2200" kern="100" dirty="0"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pt-BR" sz="2200" kern="100" dirty="0" smtClean="0">
                <a:ea typeface="Calibri" panose="020F0502020204030204" pitchFamily="34" charset="0"/>
                <a:cs typeface="Arial" panose="020B0604020202020204" pitchFamily="34" charset="0"/>
              </a:rPr>
              <a:t>ortalecimento do </a:t>
            </a:r>
            <a:r>
              <a:rPr lang="pt-BR" sz="2200" kern="1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ComEP-CS</a:t>
            </a:r>
            <a:r>
              <a:rPr lang="pt-BR" sz="22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pt-BR" sz="22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28625" indent="-428625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kern="100" dirty="0">
                <a:ea typeface="Calibri" panose="020F0502020204030204" pitchFamily="34" charset="0"/>
                <a:cs typeface="Arial" panose="020B0604020202020204" pitchFamily="34" charset="0"/>
              </a:rPr>
              <a:t>Movimento de </a:t>
            </a:r>
            <a:r>
              <a:rPr lang="pt-BR" sz="2200" b="1" kern="100" dirty="0">
                <a:ea typeface="Calibri" panose="020F0502020204030204" pitchFamily="34" charset="0"/>
                <a:cs typeface="Arial" panose="020B0604020202020204" pitchFamily="34" charset="0"/>
              </a:rPr>
              <a:t>AMPLIAÇÃO </a:t>
            </a:r>
            <a:r>
              <a:rPr lang="pt-BR" sz="2200" b="1" kern="100" dirty="0" smtClean="0"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pt-BR" sz="2200" kern="100" dirty="0" smtClean="0">
                <a:ea typeface="Calibri" panose="020F0502020204030204" pitchFamily="34" charset="0"/>
                <a:cs typeface="Arial" panose="020B0604020202020204" pitchFamily="34" charset="0"/>
              </a:rPr>
              <a:t>Coordenar e dinamizar o</a:t>
            </a:r>
            <a:r>
              <a:rPr lang="pt-BR" sz="2200" b="1" kern="1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200" kern="1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ComEP-CS Ampliado</a:t>
            </a:r>
            <a:r>
              <a:rPr lang="pt-BR" sz="2200" kern="100" dirty="0" smtClean="0"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pt-BR" sz="2200" kern="1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28625" indent="-428625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Movimento de </a:t>
            </a:r>
            <a:r>
              <a:rPr lang="pt-BR" sz="22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EXPANSÃO – </a:t>
            </a:r>
            <a:r>
              <a:rPr lang="pt-BR" sz="2200" kern="100" dirty="0"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pt-BR" sz="2200" kern="100" dirty="0" smtClean="0">
                <a:ea typeface="Calibri" panose="020F0502020204030204" pitchFamily="34" charset="0"/>
                <a:cs typeface="Arial" panose="020B0604020202020204" pitchFamily="34" charset="0"/>
              </a:rPr>
              <a:t>romover a composição de </a:t>
            </a:r>
            <a:r>
              <a:rPr lang="pt-BR" sz="22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COMEP Regional;</a:t>
            </a:r>
            <a:endParaRPr lang="pt-BR" sz="22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28625" indent="-428625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kern="100" dirty="0">
                <a:ea typeface="Calibri" panose="020F0502020204030204" pitchFamily="34" charset="0"/>
                <a:cs typeface="Arial" panose="020B0604020202020204" pitchFamily="34" charset="0"/>
              </a:rPr>
              <a:t>Momento de </a:t>
            </a:r>
            <a:r>
              <a:rPr lang="pt-BR" sz="2200" b="1" kern="100" dirty="0">
                <a:ea typeface="Calibri" panose="020F0502020204030204" pitchFamily="34" charset="0"/>
                <a:cs typeface="Arial" panose="020B0604020202020204" pitchFamily="34" charset="0"/>
              </a:rPr>
              <a:t>APOIO </a:t>
            </a:r>
            <a:r>
              <a:rPr lang="pt-BR" sz="2200" b="1" kern="100" dirty="0" smtClean="0"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pt-BR" sz="2200" kern="100" dirty="0" smtClean="0">
                <a:ea typeface="Calibri" panose="020F0502020204030204" pitchFamily="34" charset="0"/>
                <a:cs typeface="Arial" panose="020B0604020202020204" pitchFamily="34" charset="0"/>
              </a:rPr>
              <a:t>fortalecer ou criar </a:t>
            </a:r>
            <a:r>
              <a:rPr lang="pt-BR" sz="22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COMEP </a:t>
            </a:r>
            <a:r>
              <a:rPr lang="pt-BR" sz="22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Municipal</a:t>
            </a:r>
            <a:r>
              <a:rPr lang="pt-BR" sz="2200" kern="100" dirty="0"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428625" indent="-428625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kern="100" dirty="0">
                <a:ea typeface="Calibri" panose="020F0502020204030204" pitchFamily="34" charset="0"/>
                <a:cs typeface="Arial" panose="020B0604020202020204" pitchFamily="34" charset="0"/>
              </a:rPr>
              <a:t>Movimento de </a:t>
            </a:r>
            <a:r>
              <a:rPr lang="pt-BR" sz="2200" b="1" kern="100" dirty="0" smtClean="0">
                <a:ea typeface="Calibri" panose="020F0502020204030204" pitchFamily="34" charset="0"/>
                <a:cs typeface="Arial" panose="020B0604020202020204" pitchFamily="34" charset="0"/>
              </a:rPr>
              <a:t>INCENTIVO </a:t>
            </a:r>
            <a:r>
              <a:rPr lang="pt-BR" sz="2200" b="1" kern="100" dirty="0"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pt-BR" sz="2200" kern="100" dirty="0">
                <a:ea typeface="Calibri" panose="020F0502020204030204" pitchFamily="34" charset="0"/>
                <a:cs typeface="Arial" panose="020B0604020202020204" pitchFamily="34" charset="0"/>
              </a:rPr>
              <a:t>promover a composição de Conselhos Locais </a:t>
            </a:r>
            <a:r>
              <a:rPr lang="pt-BR" sz="2200" kern="100" dirty="0" smtClean="0">
                <a:ea typeface="Calibri" panose="020F0502020204030204" pitchFamily="34" charset="0"/>
                <a:cs typeface="Arial" panose="020B0604020202020204" pitchFamily="34" charset="0"/>
              </a:rPr>
              <a:t>de Saúde nos </a:t>
            </a:r>
            <a:r>
              <a:rPr lang="pt-BR" sz="2200" kern="100" dirty="0">
                <a:ea typeface="Calibri" panose="020F0502020204030204" pitchFamily="34" charset="0"/>
                <a:cs typeface="Arial" panose="020B0604020202020204" pitchFamily="34" charset="0"/>
              </a:rPr>
              <a:t>Municípios </a:t>
            </a:r>
            <a:r>
              <a:rPr lang="pt-BR" sz="2200" kern="100" dirty="0" smtClean="0"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pt-BR" sz="22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CLSaúde</a:t>
            </a:r>
            <a:r>
              <a:rPr lang="pt-BR" sz="22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65097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B2946754-9775-5FCC-7B1D-E2C2F8C1049B}"/>
              </a:ext>
            </a:extLst>
          </p:cNvPr>
          <p:cNvSpPr/>
          <p:nvPr/>
        </p:nvSpPr>
        <p:spPr>
          <a:xfrm>
            <a:off x="0" y="577970"/>
            <a:ext cx="9144000" cy="5829682"/>
          </a:xfrm>
          <a:prstGeom prst="rect">
            <a:avLst/>
          </a:prstGeom>
          <a:ln w="76200">
            <a:solidFill>
              <a:srgbClr val="6D92A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2" name="Retângulo 1"/>
          <p:cNvSpPr/>
          <p:nvPr/>
        </p:nvSpPr>
        <p:spPr>
          <a:xfrm>
            <a:off x="138022" y="1940147"/>
            <a:ext cx="8566031" cy="4467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b="1" kern="1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200" kern="100" dirty="0">
                <a:ea typeface="Calibri" panose="020F0502020204030204" pitchFamily="34" charset="0"/>
                <a:cs typeface="Arial" panose="020B0604020202020204" pitchFamily="34" charset="0"/>
              </a:rPr>
              <a:t>Movimento de </a:t>
            </a:r>
            <a:r>
              <a:rPr lang="pt-BR" sz="2200" b="1" kern="100" dirty="0">
                <a:ea typeface="Calibri" panose="020F0502020204030204" pitchFamily="34" charset="0"/>
                <a:cs typeface="Arial" panose="020B0604020202020204" pitchFamily="34" charset="0"/>
              </a:rPr>
              <a:t>REFEXÃO </a:t>
            </a:r>
            <a:r>
              <a:rPr lang="pt-BR" sz="2200" b="1" kern="100" dirty="0" smtClean="0"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pt-BR" sz="2200" kern="100" dirty="0">
                <a:ea typeface="Calibri" panose="020F0502020204030204" pitchFamily="34" charset="0"/>
                <a:cs typeface="Arial" panose="020B0604020202020204" pitchFamily="34" charset="0"/>
              </a:rPr>
              <a:t>Disponibilizar espaços coletivos de diálogos e debates </a:t>
            </a:r>
            <a:r>
              <a:rPr lang="pt-BR" sz="2200" kern="100" dirty="0" smtClean="0">
                <a:ea typeface="Calibri" panose="020F0502020204030204" pitchFamily="34" charset="0"/>
                <a:cs typeface="Arial" panose="020B0604020202020204" pitchFamily="34" charset="0"/>
              </a:rPr>
              <a:t>reflexivos sobre </a:t>
            </a:r>
            <a:r>
              <a:rPr lang="pt-BR" sz="2200" kern="100" dirty="0">
                <a:ea typeface="Calibri" panose="020F0502020204030204" pitchFamily="34" charset="0"/>
                <a:cs typeface="Arial" panose="020B0604020202020204" pitchFamily="34" charset="0"/>
              </a:rPr>
              <a:t>pautas pertinentes a </a:t>
            </a:r>
            <a:r>
              <a:rPr lang="pt-BR" sz="2200" kern="100" dirty="0" smtClean="0">
                <a:ea typeface="Calibri" panose="020F0502020204030204" pitchFamily="34" charset="0"/>
                <a:cs typeface="Arial" panose="020B0604020202020204" pitchFamily="34" charset="0"/>
              </a:rPr>
              <a:t>Educação </a:t>
            </a:r>
            <a:r>
              <a:rPr lang="pt-BR" sz="2200" kern="100" dirty="0"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pt-BR" sz="2200" kern="100" dirty="0" smtClean="0">
                <a:ea typeface="Calibri" panose="020F0502020204030204" pitchFamily="34" charset="0"/>
                <a:cs typeface="Arial" panose="020B0604020202020204" pitchFamily="34" charset="0"/>
              </a:rPr>
              <a:t>ermanente </a:t>
            </a:r>
            <a:r>
              <a:rPr lang="pt-BR" sz="2200" kern="100" dirty="0"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pt-BR" sz="2200" kern="100" dirty="0" smtClean="0">
                <a:ea typeface="Calibri" panose="020F0502020204030204" pitchFamily="34" charset="0"/>
                <a:cs typeface="Arial" panose="020B0604020202020204" pitchFamily="34" charset="0"/>
              </a:rPr>
              <a:t>Controle </a:t>
            </a:r>
            <a:r>
              <a:rPr lang="pt-BR" sz="2200" kern="100" dirty="0"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pt-BR" sz="2200" kern="100" dirty="0" smtClean="0">
                <a:ea typeface="Calibri" panose="020F0502020204030204" pitchFamily="34" charset="0"/>
                <a:cs typeface="Arial" panose="020B0604020202020204" pitchFamily="34" charset="0"/>
              </a:rPr>
              <a:t>ocial;  </a:t>
            </a:r>
            <a:endParaRPr lang="pt-BR" sz="2200" kern="1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b="1" kern="1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200" kern="100" dirty="0">
                <a:ea typeface="Calibri" panose="020F0502020204030204" pitchFamily="34" charset="0"/>
                <a:cs typeface="Arial" panose="020B0604020202020204" pitchFamily="34" charset="0"/>
              </a:rPr>
              <a:t>Movimento de </a:t>
            </a:r>
            <a:r>
              <a:rPr lang="pt-BR" sz="2200" b="1" kern="100" dirty="0">
                <a:ea typeface="Calibri" panose="020F0502020204030204" pitchFamily="34" charset="0"/>
                <a:cs typeface="Arial" panose="020B0604020202020204" pitchFamily="34" charset="0"/>
              </a:rPr>
              <a:t>SUPORTE </a:t>
            </a:r>
            <a:r>
              <a:rPr lang="pt-BR" sz="2200" b="1" kern="100" dirty="0" smtClean="0"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pt-BR" sz="2200" kern="100" dirty="0" smtClean="0">
                <a:ea typeface="Calibri" panose="020F0502020204030204" pitchFamily="34" charset="0"/>
                <a:cs typeface="Arial" panose="020B0604020202020204" pitchFamily="34" charset="0"/>
              </a:rPr>
              <a:t> disponibilizar meios </a:t>
            </a:r>
            <a:r>
              <a:rPr lang="pt-BR" sz="2200" kern="100" dirty="0">
                <a:ea typeface="Calibri" panose="020F0502020204030204" pitchFamily="34" charset="0"/>
                <a:cs typeface="Arial" panose="020B0604020202020204" pitchFamily="34" charset="0"/>
              </a:rPr>
              <a:t>de formação </a:t>
            </a:r>
            <a:r>
              <a:rPr lang="pt-BR" sz="2200" kern="100" dirty="0" smtClean="0">
                <a:ea typeface="Calibri" panose="020F0502020204030204" pitchFamily="34" charset="0"/>
                <a:cs typeface="Arial" panose="020B0604020202020204" pitchFamily="34" charset="0"/>
              </a:rPr>
              <a:t>continuada </a:t>
            </a:r>
            <a:r>
              <a:rPr lang="pt-BR" sz="2200" kern="100" dirty="0">
                <a:ea typeface="Calibri" panose="020F0502020204030204" pitchFamily="34" charset="0"/>
                <a:cs typeface="Arial" panose="020B0604020202020204" pitchFamily="34" charset="0"/>
              </a:rPr>
              <a:t>para fortalecer as ações regionais e municipais de Educação </a:t>
            </a:r>
            <a:r>
              <a:rPr lang="pt-BR" sz="2200" kern="100" dirty="0" smtClean="0">
                <a:ea typeface="Calibri" panose="020F0502020204030204" pitchFamily="34" charset="0"/>
                <a:cs typeface="Arial" panose="020B0604020202020204" pitchFamily="34" charset="0"/>
              </a:rPr>
              <a:t>Permanente</a:t>
            </a:r>
            <a:r>
              <a:rPr lang="pt-BR" sz="2200" kern="100" dirty="0"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kern="100" dirty="0">
                <a:ea typeface="Calibri" panose="020F0502020204030204" pitchFamily="34" charset="0"/>
                <a:cs typeface="Arial" panose="020B0604020202020204" pitchFamily="34" charset="0"/>
              </a:rPr>
              <a:t>Movimento de </a:t>
            </a:r>
            <a:r>
              <a:rPr lang="pt-BR" sz="2200" b="1" kern="100" dirty="0">
                <a:ea typeface="Calibri" panose="020F0502020204030204" pitchFamily="34" charset="0"/>
                <a:cs typeface="Arial" panose="020B0604020202020204" pitchFamily="34" charset="0"/>
              </a:rPr>
              <a:t>ACOMPANHAMENTO</a:t>
            </a:r>
            <a:r>
              <a:rPr lang="pt-BR" sz="2200" kern="1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200" kern="100" dirty="0" smtClean="0"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pt-BR" sz="2200" kern="100" dirty="0">
                <a:ea typeface="Calibri" panose="020F0502020204030204" pitchFamily="34" charset="0"/>
                <a:cs typeface="Arial" panose="020B0604020202020204" pitchFamily="34" charset="0"/>
              </a:rPr>
              <a:t>promover espaços de relatos de ações realizadas ou em realização de </a:t>
            </a:r>
            <a:r>
              <a:rPr lang="pt-BR" sz="2200" kern="100" dirty="0" smtClean="0">
                <a:ea typeface="Calibri" panose="020F0502020204030204" pitchFamily="34" charset="0"/>
                <a:cs typeface="Arial" panose="020B0604020202020204" pitchFamily="34" charset="0"/>
              </a:rPr>
              <a:t>Educação </a:t>
            </a:r>
            <a:r>
              <a:rPr lang="pt-BR" sz="2200" kern="100" dirty="0"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pt-BR" sz="2200" kern="100" dirty="0" smtClean="0">
                <a:ea typeface="Calibri" panose="020F0502020204030204" pitchFamily="34" charset="0"/>
                <a:cs typeface="Arial" panose="020B0604020202020204" pitchFamily="34" charset="0"/>
              </a:rPr>
              <a:t>ermanente </a:t>
            </a:r>
            <a:r>
              <a:rPr lang="pt-BR" sz="2200" kern="100" dirty="0">
                <a:ea typeface="Calibri" panose="020F0502020204030204" pitchFamily="34" charset="0"/>
                <a:cs typeface="Arial" panose="020B0604020202020204" pitchFamily="34" charset="0"/>
              </a:rPr>
              <a:t>para o </a:t>
            </a:r>
            <a:r>
              <a:rPr lang="pt-BR" sz="2200" kern="100" dirty="0" smtClean="0">
                <a:ea typeface="Calibri" panose="020F0502020204030204" pitchFamily="34" charset="0"/>
                <a:cs typeface="Arial" panose="020B0604020202020204" pitchFamily="34" charset="0"/>
              </a:rPr>
              <a:t>Controle </a:t>
            </a:r>
            <a:r>
              <a:rPr lang="pt-BR" sz="2200" kern="100" dirty="0"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pt-BR" sz="2200" kern="100" dirty="0" smtClean="0">
                <a:ea typeface="Calibri" panose="020F0502020204030204" pitchFamily="34" charset="0"/>
                <a:cs typeface="Arial" panose="020B0604020202020204" pitchFamily="34" charset="0"/>
              </a:rPr>
              <a:t>ocial</a:t>
            </a:r>
            <a:r>
              <a:rPr lang="pt-BR" sz="2200" kern="100" dirty="0"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kern="100" dirty="0">
                <a:ea typeface="Calibri" panose="020F0502020204030204" pitchFamily="34" charset="0"/>
                <a:cs typeface="Arial" panose="020B0604020202020204" pitchFamily="34" charset="0"/>
              </a:rPr>
              <a:t>Movimento de </a:t>
            </a:r>
            <a:r>
              <a:rPr lang="pt-BR" sz="2200" b="1" kern="100" dirty="0">
                <a:ea typeface="Calibri" panose="020F0502020204030204" pitchFamily="34" charset="0"/>
                <a:cs typeface="Arial" panose="020B0604020202020204" pitchFamily="34" charset="0"/>
              </a:rPr>
              <a:t>AVALIAÇÃO </a:t>
            </a:r>
            <a:r>
              <a:rPr lang="pt-BR" sz="2200" kern="100" dirty="0" smtClean="0"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pt-BR" sz="2200" kern="100" dirty="0">
                <a:ea typeface="Calibri" panose="020F0502020204030204" pitchFamily="34" charset="0"/>
                <a:cs typeface="Arial" panose="020B0604020202020204" pitchFamily="34" charset="0"/>
              </a:rPr>
              <a:t>compor critérios de avaliação </a:t>
            </a:r>
            <a:r>
              <a:rPr lang="pt-BR" sz="2200" kern="100" dirty="0" smtClean="0">
                <a:ea typeface="Calibri" panose="020F0502020204030204" pitchFamily="34" charset="0"/>
                <a:cs typeface="Arial" panose="020B0604020202020204" pitchFamily="34" charset="0"/>
              </a:rPr>
              <a:t>de ações de Educação Permanente e </a:t>
            </a:r>
            <a:r>
              <a:rPr lang="pt-BR" sz="2200" kern="100" dirty="0">
                <a:ea typeface="Calibri" panose="020F0502020204030204" pitchFamily="34" charset="0"/>
                <a:cs typeface="Arial" panose="020B0604020202020204" pitchFamily="34" charset="0"/>
              </a:rPr>
              <a:t>processos de trabalho de </a:t>
            </a:r>
            <a:r>
              <a:rPr lang="pt-BR" sz="2200" kern="100" dirty="0" smtClean="0">
                <a:ea typeface="Calibri" panose="020F0502020204030204" pitchFamily="34" charset="0"/>
                <a:cs typeface="Arial" panose="020B0604020202020204" pitchFamily="34" charset="0"/>
              </a:rPr>
              <a:t>Controle </a:t>
            </a:r>
            <a:r>
              <a:rPr lang="pt-BR" sz="2200" kern="100" dirty="0"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pt-BR" sz="2200" kern="100" dirty="0" smtClean="0">
                <a:ea typeface="Calibri" panose="020F0502020204030204" pitchFamily="34" charset="0"/>
                <a:cs typeface="Arial" panose="020B0604020202020204" pitchFamily="34" charset="0"/>
              </a:rPr>
              <a:t>ocial.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pt-BR" sz="500" kern="1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8F4C6B2-481C-0B35-BBB7-78F68CDCD79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2" y="827659"/>
            <a:ext cx="1049683" cy="104968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46E54B6-63F6-A262-ADBF-39F1950E20EE}"/>
              </a:ext>
            </a:extLst>
          </p:cNvPr>
          <p:cNvSpPr txBox="1"/>
          <p:nvPr/>
        </p:nvSpPr>
        <p:spPr>
          <a:xfrm>
            <a:off x="2073854" y="997449"/>
            <a:ext cx="5352171" cy="523220"/>
          </a:xfrm>
          <a:prstGeom prst="rect">
            <a:avLst/>
          </a:prstGeom>
          <a:noFill/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rgbClr val="6D92A3"/>
                </a:solidFill>
              </a:rPr>
              <a:t>3. </a:t>
            </a:r>
            <a:r>
              <a:rPr lang="pt-BR" sz="2800" dirty="0" smtClean="0">
                <a:solidFill>
                  <a:srgbClr val="6D92A3"/>
                </a:solidFill>
              </a:rPr>
              <a:t>DINÂMICA </a:t>
            </a:r>
            <a:r>
              <a:rPr lang="pt-BR" sz="2800" dirty="0">
                <a:solidFill>
                  <a:srgbClr val="6D92A3"/>
                </a:solidFill>
              </a:rPr>
              <a:t>DE FUNCIONAMENTO</a:t>
            </a:r>
          </a:p>
        </p:txBody>
      </p:sp>
    </p:spTree>
    <p:extLst>
      <p:ext uri="{BB962C8B-B14F-4D97-AF65-F5344CB8AC3E}">
        <p14:creationId xmlns:p14="http://schemas.microsoft.com/office/powerpoint/2010/main" val="318537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B2946754-9775-5FCC-7B1D-E2C2F8C1049B}"/>
              </a:ext>
            </a:extLst>
          </p:cNvPr>
          <p:cNvSpPr/>
          <p:nvPr/>
        </p:nvSpPr>
        <p:spPr>
          <a:xfrm>
            <a:off x="0" y="336431"/>
            <a:ext cx="9144000" cy="6308063"/>
          </a:xfrm>
          <a:prstGeom prst="rect">
            <a:avLst/>
          </a:prstGeom>
          <a:ln w="76200">
            <a:solidFill>
              <a:srgbClr val="6D92A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98FF781-65D8-A46D-24EA-48DFAC8FE967}"/>
              </a:ext>
            </a:extLst>
          </p:cNvPr>
          <p:cNvSpPr txBox="1"/>
          <p:nvPr/>
        </p:nvSpPr>
        <p:spPr>
          <a:xfrm>
            <a:off x="1615693" y="671006"/>
            <a:ext cx="6424126" cy="10913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2800" kern="100" dirty="0">
                <a:solidFill>
                  <a:srgbClr val="6D92A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3.1 - </a:t>
            </a:r>
            <a:r>
              <a:rPr lang="pt-BR" sz="2800" kern="100" dirty="0">
                <a:solidFill>
                  <a:srgbClr val="6D92A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MOVIMENTO DE </a:t>
            </a:r>
            <a:r>
              <a:rPr lang="pt-BR" sz="2800" kern="100" dirty="0" smtClean="0">
                <a:solidFill>
                  <a:srgbClr val="6D92A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COMPOSIÇÃO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pt-BR" sz="2800" kern="100" dirty="0" smtClean="0">
                <a:solidFill>
                  <a:srgbClr val="6D92A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CES-RJ/ComEP-CS</a:t>
            </a:r>
            <a:endParaRPr lang="pt-BR" sz="2800" kern="100" dirty="0">
              <a:solidFill>
                <a:srgbClr val="6D92A3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2657D50-0546-FEA6-3E6F-ABDF713F923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0" y="664215"/>
            <a:ext cx="1098115" cy="109811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Retângulo 1"/>
          <p:cNvSpPr/>
          <p:nvPr/>
        </p:nvSpPr>
        <p:spPr>
          <a:xfrm>
            <a:off x="163902" y="2096905"/>
            <a:ext cx="8708365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kern="100" dirty="0" smtClean="0">
                <a:ea typeface="Calibri" panose="020F0502020204030204" pitchFamily="34" charset="0"/>
                <a:cs typeface="Arial" panose="020B0604020202020204" pitchFamily="34" charset="0"/>
              </a:rPr>
              <a:t>INSTÂNCIA </a:t>
            </a:r>
            <a:r>
              <a:rPr lang="pt-BR" sz="2200" kern="100" dirty="0">
                <a:ea typeface="Calibri" panose="020F0502020204030204" pitchFamily="34" charset="0"/>
                <a:cs typeface="Arial" panose="020B0604020202020204" pitchFamily="34" charset="0"/>
              </a:rPr>
              <a:t>de planejamento, composição e execução do projeto de trabalho de </a:t>
            </a:r>
            <a:r>
              <a:rPr lang="pt-BR" sz="2200" i="1" kern="100" dirty="0">
                <a:ea typeface="Calibri" panose="020F0502020204030204" pitchFamily="34" charset="0"/>
                <a:cs typeface="Arial" panose="020B0604020202020204" pitchFamily="34" charset="0"/>
              </a:rPr>
              <a:t>Educação Permanente </a:t>
            </a:r>
            <a:r>
              <a:rPr lang="pt-BR" sz="2200" kern="100" dirty="0" smtClean="0">
                <a:ea typeface="Calibri" panose="020F0502020204030204" pitchFamily="34" charset="0"/>
                <a:cs typeface="Arial" panose="020B0604020202020204" pitchFamily="34" charset="0"/>
              </a:rPr>
              <a:t>como estratégia de </a:t>
            </a:r>
            <a:r>
              <a:rPr lang="pt-BR" sz="2200" i="1" kern="100" dirty="0" smtClean="0">
                <a:ea typeface="Calibri" panose="020F0502020204030204" pitchFamily="34" charset="0"/>
                <a:cs typeface="Arial" panose="020B0604020202020204" pitchFamily="34" charset="0"/>
              </a:rPr>
              <a:t>compreensão e qualificação</a:t>
            </a:r>
            <a:r>
              <a:rPr lang="pt-BR" sz="2200" kern="1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200" kern="100" dirty="0">
                <a:ea typeface="Calibri" panose="020F0502020204030204" pitchFamily="34" charset="0"/>
                <a:cs typeface="Arial" panose="020B0604020202020204" pitchFamily="34" charset="0"/>
              </a:rPr>
              <a:t>das conselheiras/os no trabalho de </a:t>
            </a:r>
            <a:r>
              <a:rPr lang="pt-BR" sz="2200" i="1" kern="100" dirty="0">
                <a:ea typeface="Calibri" panose="020F0502020204030204" pitchFamily="34" charset="0"/>
                <a:cs typeface="Arial" panose="020B0604020202020204" pitchFamily="34" charset="0"/>
              </a:rPr>
              <a:t>Controle </a:t>
            </a:r>
            <a:r>
              <a:rPr lang="pt-BR" sz="2200" i="1" kern="100" dirty="0" smtClean="0">
                <a:ea typeface="Calibri" panose="020F0502020204030204" pitchFamily="34" charset="0"/>
                <a:cs typeface="Arial" panose="020B0604020202020204" pitchFamily="34" charset="0"/>
              </a:rPr>
              <a:t>Social</a:t>
            </a:r>
            <a:r>
              <a:rPr lang="pt-BR" sz="2200" kern="100" dirty="0" smtClean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t-BR" sz="2200" kern="100" dirty="0">
                <a:ea typeface="Calibri" panose="020F0502020204030204" pitchFamily="34" charset="0"/>
                <a:cs typeface="Arial" panose="020B0604020202020204" pitchFamily="34" charset="0"/>
              </a:rPr>
              <a:t>no Estado do Rio de </a:t>
            </a:r>
            <a:r>
              <a:rPr lang="pt-BR" sz="2200" kern="100" dirty="0" smtClean="0">
                <a:ea typeface="Calibri" panose="020F0502020204030204" pitchFamily="34" charset="0"/>
                <a:cs typeface="Arial" panose="020B0604020202020204" pitchFamily="34" charset="0"/>
              </a:rPr>
              <a:t>Janeiro;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700" kern="1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kern="100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PLANEJAR </a:t>
            </a:r>
            <a:r>
              <a:rPr lang="pt-BR" sz="2200" kern="100" dirty="0" smtClean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ações </a:t>
            </a:r>
            <a:r>
              <a:rPr lang="pt-BR" sz="2200" kern="100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 Educação Permanente e Formação </a:t>
            </a:r>
            <a:r>
              <a:rPr lang="pt-BR" sz="2200" kern="100" dirty="0" smtClean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Continuada;</a:t>
            </a:r>
          </a:p>
          <a:p>
            <a:pPr algn="just"/>
            <a:endParaRPr lang="pt-BR" sz="1000" kern="100" dirty="0" smtClean="0">
              <a:solidFill>
                <a:srgbClr val="C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kern="100" dirty="0" smtClean="0">
                <a:ea typeface="Calibri" panose="020F0502020204030204" pitchFamily="34" charset="0"/>
                <a:cs typeface="Arial" panose="020B0604020202020204" pitchFamily="34" charset="0"/>
              </a:rPr>
              <a:t>COORDENAR </a:t>
            </a:r>
            <a:r>
              <a:rPr lang="pt-BR" sz="2200" kern="100" dirty="0">
                <a:ea typeface="Calibri" panose="020F0502020204030204" pitchFamily="34" charset="0"/>
                <a:cs typeface="Arial" panose="020B0604020202020204" pitchFamily="34" charset="0"/>
              </a:rPr>
              <a:t>e dinamizar o ComEP-CS Ampliado;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700" kern="1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kern="100" dirty="0" smtClean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Executar </a:t>
            </a:r>
            <a:r>
              <a:rPr lang="pt-BR" sz="2200" kern="100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ações necessárias, pautadas na Planária</a:t>
            </a:r>
            <a:r>
              <a:rPr lang="pt-BR" sz="2200" kern="100" dirty="0" smtClean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700" kern="100" dirty="0" smtClean="0">
              <a:solidFill>
                <a:srgbClr val="6D92A3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700" kern="100" dirty="0">
              <a:solidFill>
                <a:srgbClr val="6D92A3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 smtClean="0"/>
              <a:t>ACOMPANHAR </a:t>
            </a:r>
            <a:r>
              <a:rPr lang="pt-BR" sz="2200" dirty="0"/>
              <a:t>as ações de cursos e oficinas </a:t>
            </a:r>
            <a:r>
              <a:rPr lang="pt-BR" sz="2200" dirty="0" smtClean="0"/>
              <a:t>oferecidas – FIOCRUZ e Participa+ - CNS-CEAP;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7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rgbClr val="C00000"/>
                </a:solidFill>
              </a:rPr>
              <a:t>AVALIAR </a:t>
            </a:r>
            <a:r>
              <a:rPr lang="pt-BR" sz="2200" dirty="0">
                <a:solidFill>
                  <a:srgbClr val="C00000"/>
                </a:solidFill>
              </a:rPr>
              <a:t>os processos </a:t>
            </a:r>
            <a:r>
              <a:rPr lang="pt-BR" sz="2200" dirty="0" smtClean="0">
                <a:solidFill>
                  <a:srgbClr val="C00000"/>
                </a:solidFill>
              </a:rPr>
              <a:t>éticos-politico-pedagógicos das </a:t>
            </a:r>
            <a:r>
              <a:rPr lang="pt-BR" sz="2200" dirty="0">
                <a:solidFill>
                  <a:srgbClr val="C00000"/>
                </a:solidFill>
              </a:rPr>
              <a:t>ações realizadas</a:t>
            </a:r>
            <a:r>
              <a:rPr lang="pt-BR" sz="2200" dirty="0" smtClean="0">
                <a:solidFill>
                  <a:srgbClr val="6D92A3"/>
                </a:solidFill>
              </a:rPr>
              <a:t>.</a:t>
            </a:r>
          </a:p>
          <a:p>
            <a:pPr algn="just"/>
            <a:endParaRPr lang="pt-BR" sz="600" dirty="0">
              <a:solidFill>
                <a:srgbClr val="6D92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9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C4EE397-5415-DA18-4FEE-DB7109E6CCE2}"/>
              </a:ext>
            </a:extLst>
          </p:cNvPr>
          <p:cNvSpPr/>
          <p:nvPr/>
        </p:nvSpPr>
        <p:spPr>
          <a:xfrm>
            <a:off x="0" y="296532"/>
            <a:ext cx="9144000" cy="6190531"/>
          </a:xfrm>
          <a:prstGeom prst="rect">
            <a:avLst/>
          </a:prstGeom>
          <a:solidFill>
            <a:schemeClr val="bg1"/>
          </a:solidFill>
          <a:ln w="57150">
            <a:solidFill>
              <a:srgbClr val="6D92A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0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DE8FCCE-9070-61B2-83FF-5FC0A69D048C}"/>
              </a:ext>
            </a:extLst>
          </p:cNvPr>
          <p:cNvSpPr txBox="1"/>
          <p:nvPr/>
        </p:nvSpPr>
        <p:spPr>
          <a:xfrm>
            <a:off x="2267668" y="437853"/>
            <a:ext cx="570085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008080"/>
                </a:solidFill>
                <a:cs typeface="Arial" panose="020B0604020202020204" pitchFamily="34" charset="0"/>
              </a:rPr>
              <a:t>3.2- MOVIMENTO DE AMPLIAÇÃO</a:t>
            </a:r>
            <a:endParaRPr lang="pt-BR" sz="2800" dirty="0">
              <a:solidFill>
                <a:srgbClr val="00808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664899" y="961073"/>
            <a:ext cx="6745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ComEP-CS Ampliado </a:t>
            </a:r>
            <a:r>
              <a:rPr lang="pt-BR" dirty="0">
                <a:solidFill>
                  <a:srgbClr val="6D92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pt-BR" dirty="0">
                <a:solidFill>
                  <a:srgbClr val="6D92A3"/>
                </a:solidFill>
              </a:rPr>
              <a:t> </a:t>
            </a:r>
            <a:r>
              <a:rPr lang="pt-BR" dirty="0">
                <a:solidFill>
                  <a:srgbClr val="008080"/>
                </a:solidFill>
              </a:rPr>
              <a:t>espaço de Educação Permanente, envolvendo </a:t>
            </a:r>
            <a:r>
              <a:rPr lang="pt-BR" dirty="0" smtClean="0">
                <a:solidFill>
                  <a:srgbClr val="008080"/>
                </a:solidFill>
              </a:rPr>
              <a:t>conselheiras/os Multiplicadores titulares </a:t>
            </a:r>
            <a:r>
              <a:rPr lang="pt-BR" dirty="0">
                <a:solidFill>
                  <a:srgbClr val="008080"/>
                </a:solidFill>
              </a:rPr>
              <a:t>e </a:t>
            </a:r>
            <a:r>
              <a:rPr lang="pt-BR" dirty="0" smtClean="0">
                <a:solidFill>
                  <a:srgbClr val="008080"/>
                </a:solidFill>
              </a:rPr>
              <a:t>suplentes </a:t>
            </a:r>
            <a:r>
              <a:rPr lang="pt-BR" dirty="0">
                <a:solidFill>
                  <a:srgbClr val="008080"/>
                </a:solidFill>
              </a:rPr>
              <a:t>das 9 regiões do Estado RJ e representantes de movimentos sociais em defesa do SUS</a:t>
            </a:r>
            <a:r>
              <a:rPr lang="pt-BR" dirty="0" smtClean="0">
                <a:solidFill>
                  <a:srgbClr val="008080"/>
                </a:solidFill>
              </a:rPr>
              <a:t>.</a:t>
            </a:r>
          </a:p>
          <a:p>
            <a:pPr algn="just"/>
            <a:endParaRPr lang="pt-BR" sz="600" dirty="0">
              <a:solidFill>
                <a:srgbClr val="008080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917DA30-8086-C014-6046-11FF2E6A1BD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41" y="531339"/>
            <a:ext cx="1250076" cy="1250076"/>
          </a:xfrm>
          <a:prstGeom prst="rect">
            <a:avLst/>
          </a:prstGeom>
          <a:solidFill>
            <a:srgbClr val="6D92A3"/>
          </a:solidFill>
          <a:ln>
            <a:noFill/>
          </a:ln>
          <a:effectLst/>
        </p:spPr>
      </p:pic>
      <p:sp>
        <p:nvSpPr>
          <p:cNvPr id="8" name="Retângulo 7"/>
          <p:cNvSpPr/>
          <p:nvPr/>
        </p:nvSpPr>
        <p:spPr>
          <a:xfrm>
            <a:off x="138023" y="2024303"/>
            <a:ext cx="8885207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rgbClr val="008080"/>
                </a:solidFill>
              </a:rPr>
              <a:t>REALIZAR </a:t>
            </a:r>
            <a:r>
              <a:rPr lang="pt-BR" dirty="0" smtClean="0">
                <a:solidFill>
                  <a:srgbClr val="008080"/>
                </a:solidFill>
              </a:rPr>
              <a:t>reuniões mensais com o coletivo de Multiplicadores do ComEP-CS Ampliado</a:t>
            </a:r>
            <a:r>
              <a:rPr lang="pt-BR" b="1" dirty="0" smtClean="0">
                <a:solidFill>
                  <a:srgbClr val="6D92A3"/>
                </a:solidFill>
              </a:rPr>
              <a:t>;</a:t>
            </a:r>
          </a:p>
          <a:p>
            <a:endParaRPr lang="pt-BR" sz="500" b="1" dirty="0" smtClean="0">
              <a:solidFill>
                <a:srgbClr val="6D92A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ESTABELECER</a:t>
            </a:r>
            <a:r>
              <a:rPr lang="pt-BR" dirty="0"/>
              <a:t> espaço de conversação sobre temas pertinentes a realidade do controle social do SUS em cada região</a:t>
            </a:r>
            <a:r>
              <a:rPr lang="pt-BR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rgbClr val="008080"/>
                </a:solidFill>
              </a:rPr>
              <a:t>PROVOCAR</a:t>
            </a:r>
            <a:r>
              <a:rPr lang="pt-BR" dirty="0" smtClean="0">
                <a:solidFill>
                  <a:srgbClr val="008080"/>
                </a:solidFill>
              </a:rPr>
              <a:t> </a:t>
            </a:r>
            <a:r>
              <a:rPr lang="pt-BR" dirty="0">
                <a:solidFill>
                  <a:srgbClr val="008080"/>
                </a:solidFill>
              </a:rPr>
              <a:t>a implicação dos conselheiros Multiplicadores regionais na composição de espaços de Educação Permanente e Formação Continuada, na sua região</a:t>
            </a:r>
            <a:r>
              <a:rPr lang="pt-BR" dirty="0" smtClean="0">
                <a:solidFill>
                  <a:srgbClr val="008080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500" dirty="0" smtClean="0">
              <a:solidFill>
                <a:srgbClr val="00808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PROMOVER</a:t>
            </a:r>
            <a:r>
              <a:rPr lang="pt-BR" dirty="0" smtClean="0"/>
              <a:t> </a:t>
            </a:r>
            <a:r>
              <a:rPr lang="pt-BR" dirty="0"/>
              <a:t>o compartilhamento </a:t>
            </a:r>
            <a:r>
              <a:rPr lang="pt-BR" dirty="0" smtClean="0"/>
              <a:t>de </a:t>
            </a:r>
            <a:r>
              <a:rPr lang="pt-BR" dirty="0"/>
              <a:t>materiais didáticos e de projetos ético-político-pedagógicos, elaborados pelos Multiplicadores, </a:t>
            </a:r>
            <a:r>
              <a:rPr lang="pt-BR" dirty="0" smtClean="0"/>
              <a:t>fortalecendo os meios de Multiplicação;</a:t>
            </a:r>
          </a:p>
          <a:p>
            <a:endParaRPr lang="pt-BR" sz="500" dirty="0">
              <a:solidFill>
                <a:srgbClr val="00808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rgbClr val="008080"/>
                </a:solidFill>
              </a:rPr>
              <a:t>REALIZAR</a:t>
            </a:r>
            <a:r>
              <a:rPr lang="pt-BR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dirty="0">
                <a:solidFill>
                  <a:srgbClr val="008080"/>
                </a:solidFill>
              </a:rPr>
              <a:t>levantamento das necessidades de formação continuada nas regiões</a:t>
            </a:r>
            <a:r>
              <a:rPr lang="pt-BR" dirty="0" smtClean="0">
                <a:solidFill>
                  <a:srgbClr val="008080"/>
                </a:solidFill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INCENTIVAR</a:t>
            </a:r>
            <a:r>
              <a:rPr lang="pt-BR" dirty="0" smtClean="0"/>
              <a:t> </a:t>
            </a:r>
            <a:r>
              <a:rPr lang="pt-BR" dirty="0"/>
              <a:t>e divulgar as ações em andamento, promovida pelo ComEP-CS Ampliado, em cada região</a:t>
            </a:r>
            <a:r>
              <a:rPr lang="pt-BR" dirty="0" smtClean="0"/>
              <a:t>;</a:t>
            </a:r>
          </a:p>
          <a:p>
            <a:endParaRPr lang="pt-BR" sz="500" dirty="0">
              <a:solidFill>
                <a:srgbClr val="00808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rgbClr val="008080"/>
                </a:solidFill>
              </a:rPr>
              <a:t>FORTALECER</a:t>
            </a:r>
            <a:r>
              <a:rPr lang="pt-BR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 criar </a:t>
            </a:r>
            <a:r>
              <a:rPr lang="pt-BR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espaços </a:t>
            </a:r>
            <a:r>
              <a:rPr lang="pt-BR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Educação Permanente nos municípios</a:t>
            </a:r>
            <a:r>
              <a:rPr lang="pt-BR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endParaRPr lang="pt-BR" sz="500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APOIAR</a:t>
            </a:r>
            <a:r>
              <a:rPr lang="pt-BR" dirty="0" smtClean="0"/>
              <a:t> </a:t>
            </a:r>
            <a:r>
              <a:rPr lang="pt-BR" dirty="0"/>
              <a:t>a composição de Conselhos Locais de Saúde nos Municípios</a:t>
            </a:r>
            <a:r>
              <a:rPr lang="pt-BR" dirty="0" smtClean="0"/>
              <a:t>;</a:t>
            </a:r>
          </a:p>
          <a:p>
            <a:endParaRPr lang="pt-BR" sz="500" dirty="0" smtClean="0">
              <a:solidFill>
                <a:srgbClr val="00808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rgbClr val="008080"/>
                </a:solidFill>
              </a:rPr>
              <a:t>COMPOR MOMENTOS </a:t>
            </a:r>
            <a:r>
              <a:rPr lang="pt-BR" dirty="0" smtClean="0">
                <a:solidFill>
                  <a:srgbClr val="008080"/>
                </a:solidFill>
              </a:rPr>
              <a:t>de acompanhamento e avaliação da ações realizadas.</a:t>
            </a:r>
            <a:endParaRPr lang="pt-BR" dirty="0">
              <a:solidFill>
                <a:srgbClr val="00808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70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9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2383</TotalTime>
  <Words>1516</Words>
  <Application>Microsoft Office PowerPoint</Application>
  <PresentationFormat>Apresentação na tela (4:3)</PresentationFormat>
  <Paragraphs>193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Agency FB</vt:lpstr>
      <vt:lpstr>Arial</vt:lpstr>
      <vt:lpstr>Calibri</vt:lpstr>
      <vt:lpstr>Calibri Light</vt:lpstr>
      <vt:lpstr>Times New Roman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lidiston pereira da silva</dc:creator>
  <cp:lastModifiedBy>USER</cp:lastModifiedBy>
  <cp:revision>131</cp:revision>
  <dcterms:created xsi:type="dcterms:W3CDTF">2023-09-02T16:03:34Z</dcterms:created>
  <dcterms:modified xsi:type="dcterms:W3CDTF">2024-01-26T01:37:02Z</dcterms:modified>
</cp:coreProperties>
</file>